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 id="2147483666" r:id="rId3"/>
    <p:sldMasterId id="2147483678" r:id="rId4"/>
  </p:sldMasterIdLst>
  <p:notesMasterIdLst>
    <p:notesMasterId r:id="rId60"/>
  </p:notesMasterIdLst>
  <p:sldIdLst>
    <p:sldId id="256" r:id="rId5"/>
    <p:sldId id="404" r:id="rId6"/>
    <p:sldId id="405" r:id="rId7"/>
    <p:sldId id="407" r:id="rId8"/>
    <p:sldId id="410" r:id="rId9"/>
    <p:sldId id="413" r:id="rId10"/>
    <p:sldId id="414" r:id="rId11"/>
    <p:sldId id="415" r:id="rId12"/>
    <p:sldId id="420" r:id="rId13"/>
    <p:sldId id="430" r:id="rId14"/>
    <p:sldId id="393" r:id="rId15"/>
    <p:sldId id="424" r:id="rId16"/>
    <p:sldId id="435" r:id="rId17"/>
    <p:sldId id="428" r:id="rId18"/>
    <p:sldId id="437" r:id="rId19"/>
    <p:sldId id="438" r:id="rId20"/>
    <p:sldId id="397" r:id="rId21"/>
    <p:sldId id="261" r:id="rId22"/>
    <p:sldId id="440" r:id="rId23"/>
    <p:sldId id="262" r:id="rId24"/>
    <p:sldId id="283" r:id="rId25"/>
    <p:sldId id="264" r:id="rId26"/>
    <p:sldId id="285" r:id="rId27"/>
    <p:sldId id="432" r:id="rId28"/>
    <p:sldId id="439" r:id="rId29"/>
    <p:sldId id="265" r:id="rId30"/>
    <p:sldId id="373" r:id="rId31"/>
    <p:sldId id="268" r:id="rId32"/>
    <p:sldId id="376" r:id="rId33"/>
    <p:sldId id="377" r:id="rId34"/>
    <p:sldId id="378" r:id="rId35"/>
    <p:sldId id="379" r:id="rId36"/>
    <p:sldId id="382" r:id="rId37"/>
    <p:sldId id="338" r:id="rId38"/>
    <p:sldId id="386" r:id="rId39"/>
    <p:sldId id="340" r:id="rId40"/>
    <p:sldId id="341" r:id="rId41"/>
    <p:sldId id="342" r:id="rId42"/>
    <p:sldId id="343" r:id="rId43"/>
    <p:sldId id="345" r:id="rId44"/>
    <p:sldId id="346" r:id="rId45"/>
    <p:sldId id="347" r:id="rId46"/>
    <p:sldId id="350" r:id="rId47"/>
    <p:sldId id="352" r:id="rId48"/>
    <p:sldId id="356" r:id="rId49"/>
    <p:sldId id="358" r:id="rId50"/>
    <p:sldId id="360" r:id="rId51"/>
    <p:sldId id="361" r:id="rId52"/>
    <p:sldId id="362" r:id="rId53"/>
    <p:sldId id="363" r:id="rId54"/>
    <p:sldId id="367" r:id="rId55"/>
    <p:sldId id="368" r:id="rId56"/>
    <p:sldId id="384" r:id="rId57"/>
    <p:sldId id="370" r:id="rId58"/>
    <p:sldId id="400"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94660"/>
  </p:normalViewPr>
  <p:slideViewPr>
    <p:cSldViewPr>
      <p:cViewPr varScale="1">
        <p:scale>
          <a:sx n="84" d="100"/>
          <a:sy n="84" d="100"/>
        </p:scale>
        <p:origin x="1373"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1F7533-514C-4E60-ABF3-376F3FD6D242}" type="datetimeFigureOut">
              <a:rPr lang="en-US" smtClean="0"/>
              <a:t>10/19/2016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FB4A39-DAD8-43D6-BA02-A607D789351A}" type="slidenum">
              <a:rPr lang="en-US" smtClean="0"/>
              <a:t>‹#›</a:t>
            </a:fld>
            <a:endParaRPr lang="en-US"/>
          </a:p>
        </p:txBody>
      </p:sp>
    </p:spTree>
    <p:extLst>
      <p:ext uri="{BB962C8B-B14F-4D97-AF65-F5344CB8AC3E}">
        <p14:creationId xmlns:p14="http://schemas.microsoft.com/office/powerpoint/2010/main" val="2592296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Comic Sans MS" pitchFamily="66" charset="0"/>
            </a:endParaRPr>
          </a:p>
        </p:txBody>
      </p:sp>
      <p:sp>
        <p:nvSpPr>
          <p:cNvPr id="4" name="Slide Number Placeholder 3"/>
          <p:cNvSpPr>
            <a:spLocks noGrp="1"/>
          </p:cNvSpPr>
          <p:nvPr>
            <p:ph type="sldNum" sz="quarter" idx="10"/>
          </p:nvPr>
        </p:nvSpPr>
        <p:spPr/>
        <p:txBody>
          <a:bodyPr/>
          <a:lstStyle/>
          <a:p>
            <a:fld id="{743C8AEE-93DB-4D31-B96A-7AAF16748F2D}" type="slidenum">
              <a:rPr lang="en-US" smtClean="0"/>
              <a:pPr/>
              <a:t>2</a:t>
            </a:fld>
            <a:endParaRPr lang="en-US"/>
          </a:p>
        </p:txBody>
      </p:sp>
    </p:spTree>
    <p:extLst>
      <p:ext uri="{BB962C8B-B14F-4D97-AF65-F5344CB8AC3E}">
        <p14:creationId xmlns:p14="http://schemas.microsoft.com/office/powerpoint/2010/main" val="3556155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Footer Placeholder 3"/>
          <p:cNvSpPr>
            <a:spLocks noGrp="1"/>
          </p:cNvSpPr>
          <p:nvPr>
            <p:ph type="ftr" sz="quarter" idx="10"/>
          </p:nvPr>
        </p:nvSpPr>
        <p:spPr/>
        <p:txBody>
          <a:bodyPr/>
          <a:lstStyle/>
          <a:p>
            <a:pPr>
              <a:defRPr/>
            </a:pPr>
            <a:r>
              <a:rPr lang="en-US" dirty="0" smtClean="0"/>
              <a:t>FEMA NDRF BREAKOUT_v3_11-29_915a</a:t>
            </a:r>
            <a:endParaRPr lang="en-US" dirty="0"/>
          </a:p>
        </p:txBody>
      </p:sp>
    </p:spTree>
    <p:extLst>
      <p:ext uri="{BB962C8B-B14F-4D97-AF65-F5344CB8AC3E}">
        <p14:creationId xmlns:p14="http://schemas.microsoft.com/office/powerpoint/2010/main" val="2499955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FEMA NDRF BREAKOUT_v3_11-29_915a</a:t>
            </a:r>
            <a:endParaRPr lang="en-US" dirty="0">
              <a:solidFill>
                <a:prstClr val="black"/>
              </a:solidFill>
            </a:endParaRPr>
          </a:p>
        </p:txBody>
      </p:sp>
    </p:spTree>
    <p:extLst>
      <p:ext uri="{BB962C8B-B14F-4D97-AF65-F5344CB8AC3E}">
        <p14:creationId xmlns:p14="http://schemas.microsoft.com/office/powerpoint/2010/main" val="3126112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CD39E4-DE50-4919-AC76-5656FE792337}" type="slidenum">
              <a:rPr lang="en-US" smtClean="0">
                <a:solidFill>
                  <a:srgbClr val="000000"/>
                </a:solidFill>
              </a:rPr>
              <a:pPr fontAlgn="base">
                <a:spcBef>
                  <a:spcPct val="0"/>
                </a:spcBef>
                <a:spcAft>
                  <a:spcPct val="0"/>
                </a:spcAft>
                <a:defRPr/>
              </a:pPr>
              <a:t>20</a:t>
            </a:fld>
            <a:endParaRPr lang="en-US" smtClean="0">
              <a:solidFill>
                <a:srgbClr val="000000"/>
              </a:solidFill>
            </a:endParaRPr>
          </a:p>
        </p:txBody>
      </p:sp>
    </p:spTree>
    <p:extLst>
      <p:ext uri="{BB962C8B-B14F-4D97-AF65-F5344CB8AC3E}">
        <p14:creationId xmlns:p14="http://schemas.microsoft.com/office/powerpoint/2010/main" val="3367135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FEMA NDRF BREAKOUT_v3_11-29_915a</a:t>
            </a:r>
            <a:endParaRPr lang="en-US" dirty="0"/>
          </a:p>
        </p:txBody>
      </p:sp>
    </p:spTree>
    <p:extLst>
      <p:ext uri="{BB962C8B-B14F-4D97-AF65-F5344CB8AC3E}">
        <p14:creationId xmlns:p14="http://schemas.microsoft.com/office/powerpoint/2010/main" val="3605587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FEMA NDRF BREAKOUT_v3_11-29_915a</a:t>
            </a:r>
            <a:endParaRPr lang="en-US" dirty="0"/>
          </a:p>
        </p:txBody>
      </p:sp>
    </p:spTree>
    <p:extLst>
      <p:ext uri="{BB962C8B-B14F-4D97-AF65-F5344CB8AC3E}">
        <p14:creationId xmlns:p14="http://schemas.microsoft.com/office/powerpoint/2010/main" val="3428091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FEMA NDRF BREAKOUT_v3_11-29_915a</a:t>
            </a:r>
            <a:endParaRPr lang="en-US" dirty="0"/>
          </a:p>
        </p:txBody>
      </p:sp>
    </p:spTree>
    <p:extLst>
      <p:ext uri="{BB962C8B-B14F-4D97-AF65-F5344CB8AC3E}">
        <p14:creationId xmlns:p14="http://schemas.microsoft.com/office/powerpoint/2010/main" val="1936107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FEMA NDRF BREAKOUT_v3_11-29_915a</a:t>
            </a:r>
            <a:endParaRPr lang="en-US" dirty="0"/>
          </a:p>
        </p:txBody>
      </p:sp>
    </p:spTree>
    <p:extLst>
      <p:ext uri="{BB962C8B-B14F-4D97-AF65-F5344CB8AC3E}">
        <p14:creationId xmlns:p14="http://schemas.microsoft.com/office/powerpoint/2010/main" val="2913920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11B6A6-9678-42F1-A2C6-C3EBABE1C8F4}" type="slidenum">
              <a:rPr lang="en-US" smtClean="0">
                <a:solidFill>
                  <a:srgbClr val="000000"/>
                </a:solidFill>
              </a:rPr>
              <a:pPr fontAlgn="base">
                <a:spcBef>
                  <a:spcPct val="0"/>
                </a:spcBef>
                <a:spcAft>
                  <a:spcPct val="0"/>
                </a:spcAft>
                <a:defRPr/>
              </a:pPr>
              <a:t>26</a:t>
            </a:fld>
            <a:endParaRPr lang="en-US" smtClean="0">
              <a:solidFill>
                <a:srgbClr val="000000"/>
              </a:solidFill>
            </a:endParaRPr>
          </a:p>
        </p:txBody>
      </p:sp>
    </p:spTree>
    <p:extLst>
      <p:ext uri="{BB962C8B-B14F-4D97-AF65-F5344CB8AC3E}">
        <p14:creationId xmlns:p14="http://schemas.microsoft.com/office/powerpoint/2010/main" val="1824372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Footer Placeholder 3"/>
          <p:cNvSpPr>
            <a:spLocks noGrp="1"/>
          </p:cNvSpPr>
          <p:nvPr>
            <p:ph type="ftr" sz="quarter" idx="10"/>
          </p:nvPr>
        </p:nvSpPr>
        <p:spPr/>
        <p:txBody>
          <a:bodyPr/>
          <a:lstStyle/>
          <a:p>
            <a:pPr>
              <a:defRPr/>
            </a:pPr>
            <a:r>
              <a:rPr lang="en-US" dirty="0" smtClean="0"/>
              <a:t>FEMA NDRF BREAKOUT_v3_11-29_915a</a:t>
            </a:r>
            <a:endParaRPr lang="en-US" dirty="0"/>
          </a:p>
        </p:txBody>
      </p:sp>
    </p:spTree>
    <p:extLst>
      <p:ext uri="{BB962C8B-B14F-4D97-AF65-F5344CB8AC3E}">
        <p14:creationId xmlns:p14="http://schemas.microsoft.com/office/powerpoint/2010/main" val="1027609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FEMA NDRF BREAKOUT_v3_11-29_915a</a:t>
            </a:r>
            <a:endParaRPr lang="en-US" dirty="0">
              <a:solidFill>
                <a:prstClr val="black"/>
              </a:solidFill>
            </a:endParaRPr>
          </a:p>
        </p:txBody>
      </p:sp>
    </p:spTree>
    <p:extLst>
      <p:ext uri="{BB962C8B-B14F-4D97-AF65-F5344CB8AC3E}">
        <p14:creationId xmlns:p14="http://schemas.microsoft.com/office/powerpoint/2010/main" val="947936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3C8AEE-93DB-4D31-B96A-7AAF16748F2D}" type="slidenum">
              <a:rPr lang="en-US" smtClean="0"/>
              <a:pPr/>
              <a:t>3</a:t>
            </a:fld>
            <a:endParaRPr lang="en-US"/>
          </a:p>
        </p:txBody>
      </p:sp>
    </p:spTree>
    <p:extLst>
      <p:ext uri="{BB962C8B-B14F-4D97-AF65-F5344CB8AC3E}">
        <p14:creationId xmlns:p14="http://schemas.microsoft.com/office/powerpoint/2010/main" val="2990736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FEMA NDRF BREAKOUT_v3_11-29_915a</a:t>
            </a:r>
            <a:endParaRPr lang="en-US" dirty="0">
              <a:solidFill>
                <a:prstClr val="black"/>
              </a:solidFill>
            </a:endParaRPr>
          </a:p>
        </p:txBody>
      </p:sp>
    </p:spTree>
    <p:extLst>
      <p:ext uri="{BB962C8B-B14F-4D97-AF65-F5344CB8AC3E}">
        <p14:creationId xmlns:p14="http://schemas.microsoft.com/office/powerpoint/2010/main" val="186777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F8D9EE-123E-4404-B338-7356264C0139}"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808160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C26988-E8E4-4851-A658-383887DE9D22}"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300562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FEMA NDRF BREAKOUT_v3_11-29_915a</a:t>
            </a:r>
            <a:endParaRPr lang="en-US" dirty="0">
              <a:solidFill>
                <a:prstClr val="black"/>
              </a:solidFill>
            </a:endParaRPr>
          </a:p>
        </p:txBody>
      </p:sp>
    </p:spTree>
    <p:extLst>
      <p:ext uri="{BB962C8B-B14F-4D97-AF65-F5344CB8AC3E}">
        <p14:creationId xmlns:p14="http://schemas.microsoft.com/office/powerpoint/2010/main" val="3779231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FEMA NDRF BREAKOUT_v3_11-29_915a</a:t>
            </a:r>
            <a:endParaRPr lang="en-US" dirty="0">
              <a:solidFill>
                <a:prstClr val="black"/>
              </a:solidFill>
            </a:endParaRPr>
          </a:p>
        </p:txBody>
      </p:sp>
    </p:spTree>
    <p:extLst>
      <p:ext uri="{BB962C8B-B14F-4D97-AF65-F5344CB8AC3E}">
        <p14:creationId xmlns:p14="http://schemas.microsoft.com/office/powerpoint/2010/main" val="28090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11B6A6-9678-42F1-A2C6-C3EBABE1C8F4}" type="slidenum">
              <a:rPr lang="en-US" smtClean="0">
                <a:solidFill>
                  <a:srgbClr val="000000"/>
                </a:solidFill>
              </a:rPr>
              <a:pPr fontAlgn="base">
                <a:spcBef>
                  <a:spcPct val="0"/>
                </a:spcBef>
                <a:spcAft>
                  <a:spcPct val="0"/>
                </a:spcAft>
                <a:defRPr/>
              </a:pPr>
              <a:t>35</a:t>
            </a:fld>
            <a:endParaRPr lang="en-US" smtClean="0">
              <a:solidFill>
                <a:srgbClr val="000000"/>
              </a:solidFill>
            </a:endParaRPr>
          </a:p>
        </p:txBody>
      </p:sp>
    </p:spTree>
    <p:extLst>
      <p:ext uri="{BB962C8B-B14F-4D97-AF65-F5344CB8AC3E}">
        <p14:creationId xmlns:p14="http://schemas.microsoft.com/office/powerpoint/2010/main" val="981669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FEMA NDRF BREAKOUT_v3_11-29_915a</a:t>
            </a:r>
            <a:endParaRPr lang="en-US" dirty="0">
              <a:solidFill>
                <a:prstClr val="black"/>
              </a:solidFill>
            </a:endParaRPr>
          </a:p>
        </p:txBody>
      </p:sp>
    </p:spTree>
    <p:extLst>
      <p:ext uri="{BB962C8B-B14F-4D97-AF65-F5344CB8AC3E}">
        <p14:creationId xmlns:p14="http://schemas.microsoft.com/office/powerpoint/2010/main" val="3703676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F8D9EE-123E-4404-B338-7356264C0139}"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767658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70267" lvl="1" indent="-270267" defTabSz="864854">
              <a:lnSpc>
                <a:spcPct val="150000"/>
              </a:lnSpc>
              <a:spcBef>
                <a:spcPts val="568"/>
              </a:spcBef>
              <a:spcAft>
                <a:spcPts val="1135"/>
              </a:spcAft>
              <a:buClr>
                <a:srgbClr val="C00000"/>
              </a:buClr>
              <a:defRPr/>
            </a:pPr>
            <a:endParaRPr lang="en-US" dirty="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FEMA NDRF BREAKOUT_v3_11-29_915a</a:t>
            </a:r>
            <a:endParaRPr lang="en-US" dirty="0">
              <a:solidFill>
                <a:prstClr val="black"/>
              </a:solidFill>
            </a:endParaRPr>
          </a:p>
        </p:txBody>
      </p:sp>
    </p:spTree>
    <p:extLst>
      <p:ext uri="{BB962C8B-B14F-4D97-AF65-F5344CB8AC3E}">
        <p14:creationId xmlns:p14="http://schemas.microsoft.com/office/powerpoint/2010/main" val="3205955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F8D9EE-123E-4404-B338-7356264C0139}"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76765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0975" y="685800"/>
            <a:ext cx="3779838" cy="2835275"/>
          </a:xfrm>
        </p:spPr>
      </p:sp>
      <p:sp>
        <p:nvSpPr>
          <p:cNvPr id="3" name="Notes Placeholder 2"/>
          <p:cNvSpPr>
            <a:spLocks noGrp="1"/>
          </p:cNvSpPr>
          <p:nvPr>
            <p:ph type="body" idx="1"/>
          </p:nvPr>
        </p:nvSpPr>
        <p:spPr>
          <a:xfrm>
            <a:off x="217815" y="3671362"/>
            <a:ext cx="6422374" cy="5178681"/>
          </a:xfrm>
        </p:spPr>
        <p:txBody>
          <a:bodyPr>
            <a:noAutofit/>
          </a:bodyPr>
          <a:lstStyle/>
          <a:p>
            <a:pPr defTabSz="898489">
              <a:buFont typeface="Arial" pitchFamily="34" charset="0"/>
              <a:buChar char="•"/>
              <a:defRPr/>
            </a:pPr>
            <a:endParaRPr lang="en-US" sz="1100" dirty="0">
              <a:solidFill>
                <a:srgbClr val="FF0000"/>
              </a:solidFill>
              <a:latin typeface="Comic Sans MS" pitchFamily="66" charset="0"/>
              <a:cs typeface="Arial" pitchFamily="34" charset="0"/>
            </a:endParaRPr>
          </a:p>
        </p:txBody>
      </p:sp>
      <p:sp>
        <p:nvSpPr>
          <p:cNvPr id="4" name="Slide Number Placeholder 3"/>
          <p:cNvSpPr>
            <a:spLocks noGrp="1"/>
          </p:cNvSpPr>
          <p:nvPr>
            <p:ph type="sldNum" sz="quarter" idx="10"/>
          </p:nvPr>
        </p:nvSpPr>
        <p:spPr/>
        <p:txBody>
          <a:bodyPr/>
          <a:lstStyle/>
          <a:p>
            <a:fld id="{743C8AEE-93DB-4D31-B96A-7AAF16748F2D}" type="slidenum">
              <a:rPr lang="en-US" smtClean="0"/>
              <a:pPr/>
              <a:t>5</a:t>
            </a:fld>
            <a:endParaRPr lang="en-US"/>
          </a:p>
        </p:txBody>
      </p:sp>
    </p:spTree>
    <p:extLst>
      <p:ext uri="{BB962C8B-B14F-4D97-AF65-F5344CB8AC3E}">
        <p14:creationId xmlns:p14="http://schemas.microsoft.com/office/powerpoint/2010/main" val="152741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FEMA NDRF BREAKOUT_v3_11-29_915a</a:t>
            </a:r>
            <a:endParaRPr lang="en-US" dirty="0">
              <a:solidFill>
                <a:prstClr val="black"/>
              </a:solidFill>
            </a:endParaRPr>
          </a:p>
        </p:txBody>
      </p:sp>
    </p:spTree>
    <p:extLst>
      <p:ext uri="{BB962C8B-B14F-4D97-AF65-F5344CB8AC3E}">
        <p14:creationId xmlns:p14="http://schemas.microsoft.com/office/powerpoint/2010/main" val="3309445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FEMA NDRF BREAKOUT_v3_11-29_915a</a:t>
            </a:r>
            <a:endParaRPr lang="en-US" dirty="0">
              <a:solidFill>
                <a:prstClr val="black"/>
              </a:solidFill>
            </a:endParaRPr>
          </a:p>
        </p:txBody>
      </p:sp>
    </p:spTree>
    <p:extLst>
      <p:ext uri="{BB962C8B-B14F-4D97-AF65-F5344CB8AC3E}">
        <p14:creationId xmlns:p14="http://schemas.microsoft.com/office/powerpoint/2010/main" val="1380489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F8D9EE-123E-4404-B338-7356264C0139}"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507698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F8D9EE-123E-4404-B338-7356264C0139}"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6450447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F8D9EE-123E-4404-B338-7356264C0139}"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6790802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FEMA NDRF BREAKOUT_v3_11-29_915a</a:t>
            </a:r>
            <a:endParaRPr lang="en-US" dirty="0">
              <a:solidFill>
                <a:prstClr val="black"/>
              </a:solidFill>
            </a:endParaRPr>
          </a:p>
        </p:txBody>
      </p:sp>
    </p:spTree>
    <p:extLst>
      <p:ext uri="{BB962C8B-B14F-4D97-AF65-F5344CB8AC3E}">
        <p14:creationId xmlns:p14="http://schemas.microsoft.com/office/powerpoint/2010/main" val="20598358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F8D9EE-123E-4404-B338-7356264C0139}"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1546301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FEMA NDRF BREAKOUT_v3_11-29_915a</a:t>
            </a:r>
            <a:endParaRPr lang="en-US" dirty="0"/>
          </a:p>
        </p:txBody>
      </p:sp>
    </p:spTree>
    <p:extLst>
      <p:ext uri="{BB962C8B-B14F-4D97-AF65-F5344CB8AC3E}">
        <p14:creationId xmlns:p14="http://schemas.microsoft.com/office/powerpoint/2010/main" val="7533636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FEMA NDRF BREAKOUT_v3_11-29_915a</a:t>
            </a:r>
            <a:endParaRPr lang="en-US" dirty="0"/>
          </a:p>
        </p:txBody>
      </p:sp>
    </p:spTree>
    <p:extLst>
      <p:ext uri="{BB962C8B-B14F-4D97-AF65-F5344CB8AC3E}">
        <p14:creationId xmlns:p14="http://schemas.microsoft.com/office/powerpoint/2010/main" val="21790888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FEMA NDRF BREAKOUT_v3_11-29_915a</a:t>
            </a:r>
            <a:endParaRPr lang="en-US" dirty="0"/>
          </a:p>
        </p:txBody>
      </p:sp>
    </p:spTree>
    <p:extLst>
      <p:ext uri="{BB962C8B-B14F-4D97-AF65-F5344CB8AC3E}">
        <p14:creationId xmlns:p14="http://schemas.microsoft.com/office/powerpoint/2010/main" val="3561298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2492" y="4346840"/>
            <a:ext cx="6198338" cy="4278041"/>
          </a:xfrm>
        </p:spPr>
        <p:txBody>
          <a:bodyPr>
            <a:noAutofit/>
          </a:bodyPr>
          <a:lstStyle/>
          <a:p>
            <a:r>
              <a:rPr lang="en-US" i="1" u="sng" dirty="0">
                <a:latin typeface="Arial" charset="0"/>
                <a:ea typeface="ＭＳ Ｐゴシック" charset="0"/>
                <a:cs typeface="ＭＳ Ｐゴシック" charset="0"/>
              </a:rPr>
              <a:t> </a:t>
            </a:r>
            <a:endParaRPr lang="en-US" sz="1100" dirty="0">
              <a:latin typeface="Comic Sans MS" pitchFamily="66" charset="0"/>
            </a:endParaRPr>
          </a:p>
        </p:txBody>
      </p:sp>
      <p:sp>
        <p:nvSpPr>
          <p:cNvPr id="4" name="Slide Number Placeholder 3"/>
          <p:cNvSpPr>
            <a:spLocks noGrp="1"/>
          </p:cNvSpPr>
          <p:nvPr>
            <p:ph type="sldNum" sz="quarter" idx="10"/>
          </p:nvPr>
        </p:nvSpPr>
        <p:spPr/>
        <p:txBody>
          <a:bodyPr/>
          <a:lstStyle/>
          <a:p>
            <a:fld id="{743C8AEE-93DB-4D31-B96A-7AAF16748F2D}" type="slidenum">
              <a:rPr lang="en-US" smtClean="0"/>
              <a:pPr/>
              <a:t>6</a:t>
            </a:fld>
            <a:endParaRPr lang="en-US"/>
          </a:p>
        </p:txBody>
      </p:sp>
    </p:spTree>
    <p:extLst>
      <p:ext uri="{BB962C8B-B14F-4D97-AF65-F5344CB8AC3E}">
        <p14:creationId xmlns:p14="http://schemas.microsoft.com/office/powerpoint/2010/main" val="4377999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FEMA NDRF BREAKOUT_v3_11-29_915a</a:t>
            </a:r>
            <a:endParaRPr lang="en-US" dirty="0"/>
          </a:p>
        </p:txBody>
      </p:sp>
    </p:spTree>
    <p:extLst>
      <p:ext uri="{BB962C8B-B14F-4D97-AF65-F5344CB8AC3E}">
        <p14:creationId xmlns:p14="http://schemas.microsoft.com/office/powerpoint/2010/main" val="24290213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F8D9EE-123E-4404-B338-7356264C0139}"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2662123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F8D9EE-123E-4404-B338-7356264C0139}"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2424747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1CCB97-398C-4373-9D15-5D27BD46F5CE}" type="slidenum">
              <a:rPr lang="en-US" smtClean="0">
                <a:solidFill>
                  <a:srgbClr val="000000"/>
                </a:solidFill>
              </a:rPr>
              <a:pPr fontAlgn="base">
                <a:spcBef>
                  <a:spcPct val="0"/>
                </a:spcBef>
                <a:spcAft>
                  <a:spcPct val="0"/>
                </a:spcAft>
                <a:defRPr/>
              </a:pPr>
              <a:t>53</a:t>
            </a:fld>
            <a:endParaRPr lang="en-US" smtClean="0">
              <a:solidFill>
                <a:srgbClr val="000000"/>
              </a:solidFill>
            </a:endParaRPr>
          </a:p>
        </p:txBody>
      </p:sp>
    </p:spTree>
    <p:extLst>
      <p:ext uri="{BB962C8B-B14F-4D97-AF65-F5344CB8AC3E}">
        <p14:creationId xmlns:p14="http://schemas.microsoft.com/office/powerpoint/2010/main" val="4101559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FEMA NDRF BREAKOUT_v3_11-29_915a</a:t>
            </a:r>
            <a:endParaRPr lang="en-US" dirty="0">
              <a:solidFill>
                <a:prstClr val="black"/>
              </a:solidFill>
            </a:endParaRPr>
          </a:p>
        </p:txBody>
      </p:sp>
    </p:spTree>
    <p:extLst>
      <p:ext uri="{BB962C8B-B14F-4D97-AF65-F5344CB8AC3E}">
        <p14:creationId xmlns:p14="http://schemas.microsoft.com/office/powerpoint/2010/main" val="1194643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3C8AEE-93DB-4D31-B96A-7AAF16748F2D}" type="slidenum">
              <a:rPr lang="en-US" smtClean="0"/>
              <a:pPr/>
              <a:t>7</a:t>
            </a:fld>
            <a:endParaRPr lang="en-US"/>
          </a:p>
        </p:txBody>
      </p:sp>
    </p:spTree>
    <p:extLst>
      <p:ext uri="{BB962C8B-B14F-4D97-AF65-F5344CB8AC3E}">
        <p14:creationId xmlns:p14="http://schemas.microsoft.com/office/powerpoint/2010/main" val="1230679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3C8AEE-93DB-4D31-B96A-7AAF16748F2D}" type="slidenum">
              <a:rPr lang="en-US" smtClean="0"/>
              <a:pPr/>
              <a:t>8</a:t>
            </a:fld>
            <a:endParaRPr lang="en-US"/>
          </a:p>
        </p:txBody>
      </p:sp>
    </p:spTree>
    <p:extLst>
      <p:ext uri="{BB962C8B-B14F-4D97-AF65-F5344CB8AC3E}">
        <p14:creationId xmlns:p14="http://schemas.microsoft.com/office/powerpoint/2010/main" val="3023335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581694"/>
          </a:xfrm>
        </p:spPr>
        <p:txBody>
          <a:bodyPr>
            <a:normAutofit/>
          </a:bodyPr>
          <a:lstStyle/>
          <a:p>
            <a:pPr lvl="0"/>
            <a:endParaRPr lang="en-US" sz="1100" b="1" dirty="0">
              <a:latin typeface="Comic Sans MS" pitchFamily="66" charset="0"/>
            </a:endParaRPr>
          </a:p>
        </p:txBody>
      </p:sp>
      <p:sp>
        <p:nvSpPr>
          <p:cNvPr id="4" name="Slide Number Placeholder 3"/>
          <p:cNvSpPr>
            <a:spLocks noGrp="1"/>
          </p:cNvSpPr>
          <p:nvPr>
            <p:ph type="sldNum" sz="quarter" idx="10"/>
          </p:nvPr>
        </p:nvSpPr>
        <p:spPr/>
        <p:txBody>
          <a:bodyPr/>
          <a:lstStyle/>
          <a:p>
            <a:fld id="{743C8AEE-93DB-4D31-B96A-7AAF16748F2D}" type="slidenum">
              <a:rPr lang="en-US" smtClean="0"/>
              <a:pPr/>
              <a:t>9</a:t>
            </a:fld>
            <a:endParaRPr lang="en-US" dirty="0"/>
          </a:p>
        </p:txBody>
      </p:sp>
    </p:spTree>
    <p:extLst>
      <p:ext uri="{BB962C8B-B14F-4D97-AF65-F5344CB8AC3E}">
        <p14:creationId xmlns:p14="http://schemas.microsoft.com/office/powerpoint/2010/main" val="1066789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584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29057" indent="-280406" eaLnBrk="0" hangingPunct="0">
              <a:defRPr>
                <a:solidFill>
                  <a:schemeClr val="tx1"/>
                </a:solidFill>
                <a:latin typeface="Arial" charset="0"/>
                <a:ea typeface="ＭＳ Ｐゴシック" charset="-128"/>
              </a:defRPr>
            </a:lvl2pPr>
            <a:lvl3pPr marL="1121626" indent="-224325" eaLnBrk="0" hangingPunct="0">
              <a:defRPr>
                <a:solidFill>
                  <a:schemeClr val="tx1"/>
                </a:solidFill>
                <a:latin typeface="Arial" charset="0"/>
                <a:ea typeface="ＭＳ Ｐゴシック" charset="-128"/>
              </a:defRPr>
            </a:lvl3pPr>
            <a:lvl4pPr marL="1570276" indent="-224325" eaLnBrk="0" hangingPunct="0">
              <a:defRPr>
                <a:solidFill>
                  <a:schemeClr val="tx1"/>
                </a:solidFill>
                <a:latin typeface="Arial" charset="0"/>
                <a:ea typeface="ＭＳ Ｐゴシック" charset="-128"/>
              </a:defRPr>
            </a:lvl4pPr>
            <a:lvl5pPr marL="2018927" indent="-224325" eaLnBrk="0" hangingPunct="0">
              <a:defRPr>
                <a:solidFill>
                  <a:schemeClr val="tx1"/>
                </a:solidFill>
                <a:latin typeface="Arial" charset="0"/>
                <a:ea typeface="ＭＳ Ｐゴシック" charset="-128"/>
              </a:defRPr>
            </a:lvl5pPr>
            <a:lvl6pPr marL="2467577" indent="-224325" defTabSz="448650" eaLnBrk="0" fontAlgn="base" hangingPunct="0">
              <a:spcBef>
                <a:spcPct val="0"/>
              </a:spcBef>
              <a:spcAft>
                <a:spcPct val="0"/>
              </a:spcAft>
              <a:defRPr>
                <a:solidFill>
                  <a:schemeClr val="tx1"/>
                </a:solidFill>
                <a:latin typeface="Arial" charset="0"/>
                <a:ea typeface="ＭＳ Ｐゴシック" charset="-128"/>
              </a:defRPr>
            </a:lvl6pPr>
            <a:lvl7pPr marL="2916227" indent="-224325" defTabSz="448650" eaLnBrk="0" fontAlgn="base" hangingPunct="0">
              <a:spcBef>
                <a:spcPct val="0"/>
              </a:spcBef>
              <a:spcAft>
                <a:spcPct val="0"/>
              </a:spcAft>
              <a:defRPr>
                <a:solidFill>
                  <a:schemeClr val="tx1"/>
                </a:solidFill>
                <a:latin typeface="Arial" charset="0"/>
                <a:ea typeface="ＭＳ Ｐゴシック" charset="-128"/>
              </a:defRPr>
            </a:lvl7pPr>
            <a:lvl8pPr marL="3364878" indent="-224325" defTabSz="448650" eaLnBrk="0" fontAlgn="base" hangingPunct="0">
              <a:spcBef>
                <a:spcPct val="0"/>
              </a:spcBef>
              <a:spcAft>
                <a:spcPct val="0"/>
              </a:spcAft>
              <a:defRPr>
                <a:solidFill>
                  <a:schemeClr val="tx1"/>
                </a:solidFill>
                <a:latin typeface="Arial" charset="0"/>
                <a:ea typeface="ＭＳ Ｐゴシック" charset="-128"/>
              </a:defRPr>
            </a:lvl8pPr>
            <a:lvl9pPr marL="3813528" indent="-224325" defTabSz="44865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a:solidFill>
                <a:prstClr val="black"/>
              </a:solidFill>
            </a:endParaRPr>
          </a:p>
        </p:txBody>
      </p:sp>
    </p:spTree>
    <p:extLst>
      <p:ext uri="{BB962C8B-B14F-4D97-AF65-F5344CB8AC3E}">
        <p14:creationId xmlns:p14="http://schemas.microsoft.com/office/powerpoint/2010/main" val="513005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3C8AEE-93DB-4D31-B96A-7AAF16748F2D}" type="slidenum">
              <a:rPr lang="en-US" smtClean="0"/>
              <a:pPr/>
              <a:t>11</a:t>
            </a:fld>
            <a:endParaRPr lang="en-US"/>
          </a:p>
        </p:txBody>
      </p:sp>
    </p:spTree>
    <p:extLst>
      <p:ext uri="{BB962C8B-B14F-4D97-AF65-F5344CB8AC3E}">
        <p14:creationId xmlns:p14="http://schemas.microsoft.com/office/powerpoint/2010/main" val="2767272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7DA2DB-78DB-47AD-8774-CAFC13E207E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902D6-78C4-4B1F-B919-B2D19DD75174}" type="slidenum">
              <a:rPr lang="en-US" smtClean="0"/>
              <a:t>‹#›</a:t>
            </a:fld>
            <a:endParaRPr lang="en-US"/>
          </a:p>
        </p:txBody>
      </p:sp>
    </p:spTree>
    <p:extLst>
      <p:ext uri="{BB962C8B-B14F-4D97-AF65-F5344CB8AC3E}">
        <p14:creationId xmlns:p14="http://schemas.microsoft.com/office/powerpoint/2010/main" val="1557118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8" name="Footer Placeholder 7"/>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8"/>
          <p:cNvSpPr>
            <a:spLocks noGrp="1" noChangeArrowheads="1"/>
          </p:cNvSpPr>
          <p:nvPr>
            <p:ph type="sldNum" sz="quarter" idx="12"/>
          </p:nvPr>
        </p:nvSpPr>
        <p:spPr/>
        <p:txBody>
          <a:bodyPr/>
          <a:lstStyle>
            <a:lvl1pPr>
              <a:defRPr/>
            </a:lvl1pPr>
          </a:lstStyle>
          <a:p>
            <a:pPr>
              <a:defRPr/>
            </a:pPr>
            <a:fld id="{30747B16-E909-4D94-A8C2-323AA25450D4}" type="slidenum">
              <a:rPr lang="en-US"/>
              <a:pPr>
                <a:defRPr/>
              </a:pPr>
              <a:t>‹#›</a:t>
            </a:fld>
            <a:endParaRPr lang="en-US"/>
          </a:p>
        </p:txBody>
      </p:sp>
    </p:spTree>
    <p:extLst>
      <p:ext uri="{BB962C8B-B14F-4D97-AF65-F5344CB8AC3E}">
        <p14:creationId xmlns:p14="http://schemas.microsoft.com/office/powerpoint/2010/main" val="132897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4" name="Footer Placeholder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4"/>
          <p:cNvSpPr>
            <a:spLocks noGrp="1" noChangeArrowheads="1"/>
          </p:cNvSpPr>
          <p:nvPr>
            <p:ph type="sldNum" sz="quarter" idx="12"/>
          </p:nvPr>
        </p:nvSpPr>
        <p:spPr/>
        <p:txBody>
          <a:bodyPr/>
          <a:lstStyle>
            <a:lvl1pPr>
              <a:defRPr/>
            </a:lvl1pPr>
          </a:lstStyle>
          <a:p>
            <a:pPr>
              <a:defRPr/>
            </a:pPr>
            <a:fld id="{20DC2E25-8D79-4463-BEEF-E7667B30BFA8}" type="slidenum">
              <a:rPr lang="en-US"/>
              <a:pPr>
                <a:defRPr/>
              </a:pPr>
              <a:t>‹#›</a:t>
            </a:fld>
            <a:endParaRPr lang="en-US"/>
          </a:p>
        </p:txBody>
      </p:sp>
    </p:spTree>
    <p:extLst>
      <p:ext uri="{BB962C8B-B14F-4D97-AF65-F5344CB8AC3E}">
        <p14:creationId xmlns:p14="http://schemas.microsoft.com/office/powerpoint/2010/main" val="122888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3" name="Footer Placeholder 2"/>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3"/>
          <p:cNvSpPr>
            <a:spLocks noGrp="1" noChangeArrowheads="1"/>
          </p:cNvSpPr>
          <p:nvPr>
            <p:ph type="sldNum" sz="quarter" idx="12"/>
          </p:nvPr>
        </p:nvSpPr>
        <p:spPr/>
        <p:txBody>
          <a:bodyPr/>
          <a:lstStyle>
            <a:lvl1pPr>
              <a:defRPr/>
            </a:lvl1pPr>
          </a:lstStyle>
          <a:p>
            <a:pPr>
              <a:defRPr/>
            </a:pPr>
            <a:fld id="{2C664FC6-E374-4451-98BD-C379A131AB19}" type="slidenum">
              <a:rPr lang="en-US"/>
              <a:pPr>
                <a:defRPr/>
              </a:pPr>
              <a:t>‹#›</a:t>
            </a:fld>
            <a:endParaRPr lang="en-US"/>
          </a:p>
        </p:txBody>
      </p:sp>
    </p:spTree>
    <p:extLst>
      <p:ext uri="{BB962C8B-B14F-4D97-AF65-F5344CB8AC3E}">
        <p14:creationId xmlns:p14="http://schemas.microsoft.com/office/powerpoint/2010/main" val="4038345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4524CFD-62C1-4220-B394-88AF1DD3ED42}" type="slidenum">
              <a:rPr lang="en-US"/>
              <a:pPr>
                <a:defRPr/>
              </a:pPr>
              <a:t>‹#›</a:t>
            </a:fld>
            <a:endParaRPr lang="en-US"/>
          </a:p>
        </p:txBody>
      </p:sp>
    </p:spTree>
    <p:extLst>
      <p:ext uri="{BB962C8B-B14F-4D97-AF65-F5344CB8AC3E}">
        <p14:creationId xmlns:p14="http://schemas.microsoft.com/office/powerpoint/2010/main" val="3754064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58B4CE7-F9CC-4A61-A6A2-880DD8B88B6C}" type="slidenum">
              <a:rPr lang="en-US"/>
              <a:pPr>
                <a:defRPr/>
              </a:pPr>
              <a:t>‹#›</a:t>
            </a:fld>
            <a:endParaRPr lang="en-US"/>
          </a:p>
        </p:txBody>
      </p:sp>
    </p:spTree>
    <p:extLst>
      <p:ext uri="{BB962C8B-B14F-4D97-AF65-F5344CB8AC3E}">
        <p14:creationId xmlns:p14="http://schemas.microsoft.com/office/powerpoint/2010/main" val="2580307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sldNum" sz="quarter" idx="12"/>
          </p:nvPr>
        </p:nvSpPr>
        <p:spPr/>
        <p:txBody>
          <a:bodyPr/>
          <a:lstStyle>
            <a:lvl1pPr>
              <a:defRPr/>
            </a:lvl1pPr>
          </a:lstStyle>
          <a:p>
            <a:pPr>
              <a:defRPr/>
            </a:pPr>
            <a:fld id="{0A4F86C4-1BEF-42EB-98FD-EB2FC21959B0}" type="slidenum">
              <a:rPr lang="en-US"/>
              <a:pPr>
                <a:defRPr/>
              </a:pPr>
              <a:t>‹#›</a:t>
            </a:fld>
            <a:endParaRPr lang="en-US"/>
          </a:p>
        </p:txBody>
      </p:sp>
    </p:spTree>
    <p:extLst>
      <p:ext uri="{BB962C8B-B14F-4D97-AF65-F5344CB8AC3E}">
        <p14:creationId xmlns:p14="http://schemas.microsoft.com/office/powerpoint/2010/main" val="858362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77963"/>
            <a:ext cx="20574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77963"/>
            <a:ext cx="60198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sldNum" sz="quarter" idx="12"/>
          </p:nvPr>
        </p:nvSpPr>
        <p:spPr/>
        <p:txBody>
          <a:bodyPr/>
          <a:lstStyle>
            <a:lvl1pPr>
              <a:defRPr/>
            </a:lvl1pPr>
          </a:lstStyle>
          <a:p>
            <a:pPr>
              <a:defRPr/>
            </a:pPr>
            <a:fld id="{926F58CA-E4F7-4C23-AB19-1E9B8871B8FE}" type="slidenum">
              <a:rPr lang="en-US"/>
              <a:pPr>
                <a:defRPr/>
              </a:pPr>
              <a:t>‹#›</a:t>
            </a:fld>
            <a:endParaRPr lang="en-US"/>
          </a:p>
        </p:txBody>
      </p:sp>
    </p:spTree>
    <p:extLst>
      <p:ext uri="{BB962C8B-B14F-4D97-AF65-F5344CB8AC3E}">
        <p14:creationId xmlns:p14="http://schemas.microsoft.com/office/powerpoint/2010/main" val="2825376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r>
              <a:rPr lang="en-US" dirty="0" smtClean="0">
                <a:solidFill>
                  <a:srgbClr val="000000"/>
                </a:solidFill>
              </a:rPr>
              <a:t>May 07, 2013</a:t>
            </a:r>
            <a:endParaRPr lang="en-US" dirty="0">
              <a:solidFill>
                <a:srgbClr val="000000"/>
              </a:solidFill>
            </a:endParaRPr>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sldNum" sz="quarter" idx="12"/>
          </p:nvPr>
        </p:nvSpPr>
        <p:spPr/>
        <p:txBody>
          <a:bodyPr/>
          <a:lstStyle>
            <a:lvl1pPr>
              <a:defRPr/>
            </a:lvl1pPr>
          </a:lstStyle>
          <a:p>
            <a:pPr>
              <a:defRPr/>
            </a:pPr>
            <a:fld id="{C94F446D-D4DA-4CFB-AB79-681E08B87B7F}" type="slidenum">
              <a:rPr lang="en-US"/>
              <a:pPr>
                <a:defRPr/>
              </a:pPr>
              <a:t>‹#›</a:t>
            </a:fld>
            <a:endParaRPr lang="en-US"/>
          </a:p>
        </p:txBody>
      </p:sp>
    </p:spTree>
    <p:extLst>
      <p:ext uri="{BB962C8B-B14F-4D97-AF65-F5344CB8AC3E}">
        <p14:creationId xmlns:p14="http://schemas.microsoft.com/office/powerpoint/2010/main" val="1845519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p:nvPr userDrawn="1"/>
        </p:nvSpPr>
        <p:spPr>
          <a:xfrm>
            <a:off x="457200" y="304800"/>
            <a:ext cx="8229600" cy="554038"/>
          </a:xfrm>
          <a:prstGeom prst="rect">
            <a:avLst/>
          </a:prstGeom>
          <a:noFill/>
        </p:spPr>
        <p:txBody>
          <a:bodyPr>
            <a:spAutoFit/>
          </a:bodyPr>
          <a:lstStyle/>
          <a:p>
            <a:pPr fontAlgn="base">
              <a:spcBef>
                <a:spcPct val="0"/>
              </a:spcBef>
              <a:spcAft>
                <a:spcPct val="0"/>
              </a:spcAft>
              <a:defRPr/>
            </a:pPr>
            <a:r>
              <a:rPr lang="en-US" sz="3000" b="1" dirty="0" smtClean="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PA RECOVERY RESOURCES TEAM </a:t>
            </a:r>
            <a:endParaRPr lang="en-US" sz="3000" b="1" dirty="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Content Placeholder 2"/>
          <p:cNvSpPr>
            <a:spLocks noGrp="1"/>
          </p:cNvSpPr>
          <p:nvPr>
            <p:ph idx="1" hasCustomPrompt="1"/>
          </p:nvPr>
        </p:nvSpPr>
        <p:spPr/>
        <p:txBody>
          <a:bodyPr/>
          <a:lstStyle>
            <a:lvl1pPr>
              <a:defRPr baseline="0"/>
            </a:lvl1pPr>
            <a:lvl2pPr>
              <a:buNone/>
              <a:defRPr baseline="0"/>
            </a:lvl2pPr>
          </a:lstStyle>
          <a:p>
            <a:pPr lvl="0"/>
            <a:r>
              <a:rPr lang="en-US" dirty="0" smtClean="0"/>
              <a:t>Facilitate local communities’ ability to implement disaster recovery strategies through:</a:t>
            </a:r>
          </a:p>
          <a:p>
            <a:pPr lvl="1"/>
            <a:r>
              <a:rPr lang="en-US" dirty="0" smtClean="0"/>
              <a:t>Identify potential public and private sector resources</a:t>
            </a:r>
          </a:p>
          <a:p>
            <a:pPr lvl="1"/>
            <a:r>
              <a:rPr lang="en-US" dirty="0" smtClean="0"/>
              <a:t>Identify communities in need</a:t>
            </a:r>
          </a:p>
          <a:p>
            <a:pPr lvl="1"/>
            <a:r>
              <a:rPr lang="en-US" dirty="0" smtClean="0"/>
              <a:t>Provide a forum in which resources and communities may come together</a:t>
            </a:r>
          </a:p>
          <a:p>
            <a:pPr lvl="1"/>
            <a:r>
              <a:rPr lang="en-US" dirty="0" smtClean="0"/>
              <a:t>Link communities in need, with potential resources</a:t>
            </a:r>
          </a:p>
          <a:p>
            <a:pPr lvl="1"/>
            <a:r>
              <a:rPr lang="en-US" dirty="0" smtClean="0"/>
              <a:t>Facilitate coordination among resource providers</a:t>
            </a:r>
          </a:p>
          <a:p>
            <a:pPr lvl="1"/>
            <a:r>
              <a:rPr lang="en-US" dirty="0" smtClean="0"/>
              <a:t>Enhance communication between communities and resources</a:t>
            </a:r>
          </a:p>
          <a:p>
            <a:pPr lvl="1"/>
            <a:endParaRPr lang="en-US" dirty="0" smtClean="0"/>
          </a:p>
          <a:p>
            <a:pPr lvl="1"/>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lvl1pPr>
              <a:defRPr/>
            </a:lvl1pPr>
          </a:lstStyle>
          <a:p>
            <a:r>
              <a:rPr lang="en-US" dirty="0" smtClean="0"/>
              <a:t>PURPOSE</a:t>
            </a:r>
            <a:endParaRPr lang="en-US" dirty="0"/>
          </a:p>
        </p:txBody>
      </p:sp>
      <p:sp>
        <p:nvSpPr>
          <p:cNvPr id="5" name="Rectangle 4"/>
          <p:cNvSpPr>
            <a:spLocks noGrp="1" noChangeArrowheads="1"/>
          </p:cNvSpPr>
          <p:nvPr>
            <p:ph type="sldNum" sz="quarter" idx="10"/>
          </p:nvPr>
        </p:nvSpPr>
        <p:spPr/>
        <p:txBody>
          <a:bodyPr/>
          <a:lstStyle>
            <a:lvl1pPr>
              <a:defRPr sz="1200" b="1" smtClean="0"/>
            </a:lvl1pPr>
          </a:lstStyle>
          <a:p>
            <a:pPr>
              <a:defRPr/>
            </a:pPr>
            <a:fld id="{636A3AA4-DBEE-434F-BEA6-64218C24B178}" type="slidenum">
              <a:rPr lang="en-US"/>
              <a:pPr>
                <a:defRPr/>
              </a:pPr>
              <a:t>‹#›</a:t>
            </a:fld>
            <a:endParaRPr lang="en-US" dirty="0"/>
          </a:p>
        </p:txBody>
      </p:sp>
    </p:spTree>
    <p:extLst>
      <p:ext uri="{BB962C8B-B14F-4D97-AF65-F5344CB8AC3E}">
        <p14:creationId xmlns:p14="http://schemas.microsoft.com/office/powerpoint/2010/main" val="676070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sldNum" sz="quarter" idx="12"/>
          </p:nvPr>
        </p:nvSpPr>
        <p:spPr/>
        <p:txBody>
          <a:bodyPr/>
          <a:lstStyle>
            <a:lvl1pPr>
              <a:defRPr/>
            </a:lvl1pPr>
          </a:lstStyle>
          <a:p>
            <a:pPr>
              <a:defRPr/>
            </a:pPr>
            <a:fld id="{0E5A7948-9062-43D3-9543-02D2EC06465A}" type="slidenum">
              <a:rPr lang="en-US"/>
              <a:pPr>
                <a:defRPr/>
              </a:pPr>
              <a:t>‹#›</a:t>
            </a:fld>
            <a:endParaRPr lang="en-US"/>
          </a:p>
        </p:txBody>
      </p:sp>
    </p:spTree>
    <p:extLst>
      <p:ext uri="{BB962C8B-B14F-4D97-AF65-F5344CB8AC3E}">
        <p14:creationId xmlns:p14="http://schemas.microsoft.com/office/powerpoint/2010/main" val="97512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92075"/>
            <a:ext cx="9144001" cy="1539875"/>
            <a:chOff x="-4482" y="5273675"/>
            <a:chExt cx="9144001" cy="1540262"/>
          </a:xfrm>
        </p:grpSpPr>
        <p:sp>
          <p:nvSpPr>
            <p:cNvPr id="5" name="Rectangle 4"/>
            <p:cNvSpPr/>
            <p:nvPr userDrawn="1"/>
          </p:nvSpPr>
          <p:spPr>
            <a:xfrm>
              <a:off x="-4482" y="6553522"/>
              <a:ext cx="9144000" cy="26041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4482" y="5302257"/>
              <a:ext cx="9144000" cy="26041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userDrawn="1"/>
          </p:nvSpPr>
          <p:spPr>
            <a:xfrm>
              <a:off x="-4482" y="5559497"/>
              <a:ext cx="9144000" cy="994025"/>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extBox 7"/>
            <p:cNvSpPr txBox="1">
              <a:spLocks noChangeArrowheads="1"/>
            </p:cNvSpPr>
            <p:nvPr userDrawn="1"/>
          </p:nvSpPr>
          <p:spPr bwMode="auto">
            <a:xfrm>
              <a:off x="5253319" y="5273676"/>
              <a:ext cx="3886200" cy="27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200" dirty="0" smtClean="0">
                  <a:solidFill>
                    <a:schemeClr val="bg1"/>
                  </a:solidFill>
                  <a:latin typeface="Arial Rounded MT Bold" pitchFamily="34" charset="0"/>
                </a:rPr>
                <a:t>NATIONAL</a:t>
              </a:r>
              <a:r>
                <a:rPr lang="en-US" sz="1200" baseline="0" dirty="0" smtClean="0">
                  <a:solidFill>
                    <a:schemeClr val="bg1"/>
                  </a:solidFill>
                  <a:latin typeface="Arial Rounded MT Bold" pitchFamily="34" charset="0"/>
                </a:rPr>
                <a:t> DISASTER RECOVERY FRAMEWORK</a:t>
              </a:r>
              <a:endParaRPr lang="en-US" sz="1200" dirty="0" smtClean="0">
                <a:solidFill>
                  <a:schemeClr val="bg1"/>
                </a:solidFill>
                <a:latin typeface="Arial Rounded MT Bold" pitchFamily="34" charset="0"/>
              </a:endParaRPr>
            </a:p>
          </p:txBody>
        </p:sp>
        <p:sp>
          <p:nvSpPr>
            <p:cNvPr id="9" name="Date Placeholder 3"/>
            <p:cNvSpPr txBox="1">
              <a:spLocks/>
            </p:cNvSpPr>
            <p:nvPr userDrawn="1"/>
          </p:nvSpPr>
          <p:spPr>
            <a:xfrm>
              <a:off x="-4482" y="5273675"/>
              <a:ext cx="1143000" cy="365217"/>
            </a:xfrm>
            <a:prstGeom prst="rect">
              <a:avLst/>
            </a:prstGeom>
          </p:spPr>
          <p:txBody>
            <a:bodyPr/>
            <a:lstStyle>
              <a:defPPr>
                <a:defRPr lang="en-US"/>
              </a:defPPr>
              <a:lvl1pPr marL="0" algn="l" defTabSz="914400" rtl="0" eaLnBrk="1" latinLnBrk="0" hangingPunct="1">
                <a:defRPr sz="1200" b="0" kern="1200">
                  <a:solidFill>
                    <a:schemeClr val="tx1">
                      <a:lumMod val="85000"/>
                      <a:lumOff val="15000"/>
                    </a:schemeClr>
                  </a:solidFill>
                  <a:latin typeface="Arial Rounded MT Bol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u="sng" dirty="0">
                <a:solidFill>
                  <a:schemeClr val="bg1"/>
                </a:solidFill>
              </a:endParaRPr>
            </a:p>
          </p:txBody>
        </p:sp>
        <p:grpSp>
          <p:nvGrpSpPr>
            <p:cNvPr id="10" name="Group 8"/>
            <p:cNvGrpSpPr>
              <a:grpSpLocks/>
            </p:cNvGrpSpPr>
            <p:nvPr userDrawn="1"/>
          </p:nvGrpSpPr>
          <p:grpSpPr bwMode="auto">
            <a:xfrm>
              <a:off x="71718" y="5616314"/>
              <a:ext cx="8915400" cy="861763"/>
              <a:chOff x="565103" y="3052128"/>
              <a:chExt cx="8074696" cy="791210"/>
            </a:xfrm>
          </p:grpSpPr>
          <p:pic>
            <p:nvPicPr>
              <p:cNvPr id="11"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l="4016" t="1520" r="60345" b="4970"/>
              <a:stretch>
                <a:fillRect/>
              </a:stretch>
            </p:blipFill>
            <p:spPr bwMode="auto">
              <a:xfrm>
                <a:off x="565103" y="3052128"/>
                <a:ext cx="81216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94697" y="3090863"/>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noChangeArrowheads="1"/>
              </p:cNvPicPr>
              <p:nvPr userDrawn="1"/>
            </p:nvPicPr>
            <p:blipFill>
              <a:blip r:embed="rId4">
                <a:extLst>
                  <a:ext uri="{28A0092B-C50C-407E-A947-70E740481C1C}">
                    <a14:useLocalDpi xmlns:a14="http://schemas.microsoft.com/office/drawing/2010/main" val="0"/>
                  </a:ext>
                </a:extLst>
              </a:blip>
              <a:srcRect l="9262" r="11234"/>
              <a:stretch>
                <a:fillRect/>
              </a:stretch>
            </p:blipFill>
            <p:spPr bwMode="auto">
              <a:xfrm>
                <a:off x="4705973" y="3062288"/>
                <a:ext cx="82931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24292" y="3071813"/>
                <a:ext cx="99568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887324" y="3053398"/>
                <a:ext cx="7524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955887" y="3071813"/>
                <a:ext cx="74866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7" name="TextBox 16"/>
          <p:cNvSpPr txBox="1"/>
          <p:nvPr userDrawn="1"/>
        </p:nvSpPr>
        <p:spPr>
          <a:xfrm>
            <a:off x="76200" y="6324600"/>
            <a:ext cx="5638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alibri" pitchFamily="34" charset="0"/>
                <a:cs typeface="Calibri" pitchFamily="34" charset="0"/>
              </a:rPr>
              <a:t>Virginia Emergency Management Symposium 2016</a:t>
            </a:r>
          </a:p>
          <a:p>
            <a:endParaRPr lang="en-US" dirty="0"/>
          </a:p>
        </p:txBody>
      </p:sp>
    </p:spTree>
    <p:extLst>
      <p:ext uri="{BB962C8B-B14F-4D97-AF65-F5344CB8AC3E}">
        <p14:creationId xmlns:p14="http://schemas.microsoft.com/office/powerpoint/2010/main" val="110924469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86000"/>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ABB05E3-473E-4C38-AEC8-47CE392D3380}" type="slidenum">
              <a:rPr lang="en-US"/>
              <a:pPr>
                <a:defRPr/>
              </a:pPr>
              <a:t>‹#›</a:t>
            </a:fld>
            <a:endParaRPr lang="en-US"/>
          </a:p>
        </p:txBody>
      </p:sp>
    </p:spTree>
    <p:extLst>
      <p:ext uri="{BB962C8B-B14F-4D97-AF65-F5344CB8AC3E}">
        <p14:creationId xmlns:p14="http://schemas.microsoft.com/office/powerpoint/2010/main" val="1632380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8" name="Footer Placeholder 7"/>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8"/>
          <p:cNvSpPr>
            <a:spLocks noGrp="1" noChangeArrowheads="1"/>
          </p:cNvSpPr>
          <p:nvPr>
            <p:ph type="sldNum" sz="quarter" idx="12"/>
          </p:nvPr>
        </p:nvSpPr>
        <p:spPr/>
        <p:txBody>
          <a:bodyPr/>
          <a:lstStyle>
            <a:lvl1pPr>
              <a:defRPr/>
            </a:lvl1pPr>
          </a:lstStyle>
          <a:p>
            <a:pPr>
              <a:defRPr/>
            </a:pPr>
            <a:fld id="{30747B16-E909-4D94-A8C2-323AA25450D4}" type="slidenum">
              <a:rPr lang="en-US"/>
              <a:pPr>
                <a:defRPr/>
              </a:pPr>
              <a:t>‹#›</a:t>
            </a:fld>
            <a:endParaRPr lang="en-US"/>
          </a:p>
        </p:txBody>
      </p:sp>
    </p:spTree>
    <p:extLst>
      <p:ext uri="{BB962C8B-B14F-4D97-AF65-F5344CB8AC3E}">
        <p14:creationId xmlns:p14="http://schemas.microsoft.com/office/powerpoint/2010/main" val="877644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4" name="Footer Placeholder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4"/>
          <p:cNvSpPr>
            <a:spLocks noGrp="1" noChangeArrowheads="1"/>
          </p:cNvSpPr>
          <p:nvPr>
            <p:ph type="sldNum" sz="quarter" idx="12"/>
          </p:nvPr>
        </p:nvSpPr>
        <p:spPr/>
        <p:txBody>
          <a:bodyPr/>
          <a:lstStyle>
            <a:lvl1pPr>
              <a:defRPr/>
            </a:lvl1pPr>
          </a:lstStyle>
          <a:p>
            <a:pPr>
              <a:defRPr/>
            </a:pPr>
            <a:fld id="{20DC2E25-8D79-4463-BEEF-E7667B30BFA8}" type="slidenum">
              <a:rPr lang="en-US"/>
              <a:pPr>
                <a:defRPr/>
              </a:pPr>
              <a:t>‹#›</a:t>
            </a:fld>
            <a:endParaRPr lang="en-US"/>
          </a:p>
        </p:txBody>
      </p:sp>
    </p:spTree>
    <p:extLst>
      <p:ext uri="{BB962C8B-B14F-4D97-AF65-F5344CB8AC3E}">
        <p14:creationId xmlns:p14="http://schemas.microsoft.com/office/powerpoint/2010/main" val="48270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3" name="Footer Placeholder 2"/>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3"/>
          <p:cNvSpPr>
            <a:spLocks noGrp="1" noChangeArrowheads="1"/>
          </p:cNvSpPr>
          <p:nvPr>
            <p:ph type="sldNum" sz="quarter" idx="12"/>
          </p:nvPr>
        </p:nvSpPr>
        <p:spPr/>
        <p:txBody>
          <a:bodyPr/>
          <a:lstStyle>
            <a:lvl1pPr>
              <a:defRPr/>
            </a:lvl1pPr>
          </a:lstStyle>
          <a:p>
            <a:pPr>
              <a:defRPr/>
            </a:pPr>
            <a:fld id="{2C664FC6-E374-4451-98BD-C379A131AB19}" type="slidenum">
              <a:rPr lang="en-US"/>
              <a:pPr>
                <a:defRPr/>
              </a:pPr>
              <a:t>‹#›</a:t>
            </a:fld>
            <a:endParaRPr lang="en-US"/>
          </a:p>
        </p:txBody>
      </p:sp>
    </p:spTree>
    <p:extLst>
      <p:ext uri="{BB962C8B-B14F-4D97-AF65-F5344CB8AC3E}">
        <p14:creationId xmlns:p14="http://schemas.microsoft.com/office/powerpoint/2010/main" val="3135733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4524CFD-62C1-4220-B394-88AF1DD3ED42}" type="slidenum">
              <a:rPr lang="en-US"/>
              <a:pPr>
                <a:defRPr/>
              </a:pPr>
              <a:t>‹#›</a:t>
            </a:fld>
            <a:endParaRPr lang="en-US"/>
          </a:p>
        </p:txBody>
      </p:sp>
    </p:spTree>
    <p:extLst>
      <p:ext uri="{BB962C8B-B14F-4D97-AF65-F5344CB8AC3E}">
        <p14:creationId xmlns:p14="http://schemas.microsoft.com/office/powerpoint/2010/main" val="788038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58B4CE7-F9CC-4A61-A6A2-880DD8B88B6C}" type="slidenum">
              <a:rPr lang="en-US"/>
              <a:pPr>
                <a:defRPr/>
              </a:pPr>
              <a:t>‹#›</a:t>
            </a:fld>
            <a:endParaRPr lang="en-US"/>
          </a:p>
        </p:txBody>
      </p:sp>
    </p:spTree>
    <p:extLst>
      <p:ext uri="{BB962C8B-B14F-4D97-AF65-F5344CB8AC3E}">
        <p14:creationId xmlns:p14="http://schemas.microsoft.com/office/powerpoint/2010/main" val="2415462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sldNum" sz="quarter" idx="12"/>
          </p:nvPr>
        </p:nvSpPr>
        <p:spPr/>
        <p:txBody>
          <a:bodyPr/>
          <a:lstStyle>
            <a:lvl1pPr>
              <a:defRPr/>
            </a:lvl1pPr>
          </a:lstStyle>
          <a:p>
            <a:pPr>
              <a:defRPr/>
            </a:pPr>
            <a:fld id="{0A4F86C4-1BEF-42EB-98FD-EB2FC21959B0}" type="slidenum">
              <a:rPr lang="en-US"/>
              <a:pPr>
                <a:defRPr/>
              </a:pPr>
              <a:t>‹#›</a:t>
            </a:fld>
            <a:endParaRPr lang="en-US"/>
          </a:p>
        </p:txBody>
      </p:sp>
    </p:spTree>
    <p:extLst>
      <p:ext uri="{BB962C8B-B14F-4D97-AF65-F5344CB8AC3E}">
        <p14:creationId xmlns:p14="http://schemas.microsoft.com/office/powerpoint/2010/main" val="130307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77963"/>
            <a:ext cx="20574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77963"/>
            <a:ext cx="60198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sldNum" sz="quarter" idx="12"/>
          </p:nvPr>
        </p:nvSpPr>
        <p:spPr/>
        <p:txBody>
          <a:bodyPr/>
          <a:lstStyle>
            <a:lvl1pPr>
              <a:defRPr/>
            </a:lvl1pPr>
          </a:lstStyle>
          <a:p>
            <a:pPr>
              <a:defRPr/>
            </a:pPr>
            <a:fld id="{926F58CA-E4F7-4C23-AB19-1E9B8871B8FE}" type="slidenum">
              <a:rPr lang="en-US"/>
              <a:pPr>
                <a:defRPr/>
              </a:pPr>
              <a:t>‹#›</a:t>
            </a:fld>
            <a:endParaRPr lang="en-US"/>
          </a:p>
        </p:txBody>
      </p:sp>
    </p:spTree>
    <p:extLst>
      <p:ext uri="{BB962C8B-B14F-4D97-AF65-F5344CB8AC3E}">
        <p14:creationId xmlns:p14="http://schemas.microsoft.com/office/powerpoint/2010/main" val="3269535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r>
              <a:rPr lang="en-US" dirty="0" smtClean="0">
                <a:solidFill>
                  <a:srgbClr val="000000"/>
                </a:solidFill>
              </a:rPr>
              <a:t>May 07, 2013</a:t>
            </a:r>
            <a:endParaRPr lang="en-US" dirty="0">
              <a:solidFill>
                <a:srgbClr val="000000"/>
              </a:solidFill>
            </a:endParaRPr>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sldNum" sz="quarter" idx="12"/>
          </p:nvPr>
        </p:nvSpPr>
        <p:spPr/>
        <p:txBody>
          <a:bodyPr/>
          <a:lstStyle>
            <a:lvl1pPr>
              <a:defRPr/>
            </a:lvl1pPr>
          </a:lstStyle>
          <a:p>
            <a:pPr>
              <a:defRPr/>
            </a:pPr>
            <a:fld id="{C94F446D-D4DA-4CFB-AB79-681E08B87B7F}" type="slidenum">
              <a:rPr lang="en-US"/>
              <a:pPr>
                <a:defRPr/>
              </a:pPr>
              <a:t>‹#›</a:t>
            </a:fld>
            <a:endParaRPr lang="en-US"/>
          </a:p>
        </p:txBody>
      </p:sp>
    </p:spTree>
    <p:extLst>
      <p:ext uri="{BB962C8B-B14F-4D97-AF65-F5344CB8AC3E}">
        <p14:creationId xmlns:p14="http://schemas.microsoft.com/office/powerpoint/2010/main" val="1927933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p:nvPr userDrawn="1"/>
        </p:nvSpPr>
        <p:spPr>
          <a:xfrm>
            <a:off x="457200" y="304800"/>
            <a:ext cx="8229600" cy="554038"/>
          </a:xfrm>
          <a:prstGeom prst="rect">
            <a:avLst/>
          </a:prstGeom>
          <a:noFill/>
        </p:spPr>
        <p:txBody>
          <a:bodyPr>
            <a:spAutoFit/>
          </a:bodyPr>
          <a:lstStyle/>
          <a:p>
            <a:pPr fontAlgn="base">
              <a:spcBef>
                <a:spcPct val="0"/>
              </a:spcBef>
              <a:spcAft>
                <a:spcPct val="0"/>
              </a:spcAft>
              <a:defRPr/>
            </a:pPr>
            <a:r>
              <a:rPr lang="en-US" sz="3000" b="1" dirty="0" smtClean="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PA RECOVERY RESOURCES TEAM </a:t>
            </a:r>
            <a:endParaRPr lang="en-US" sz="3000" b="1" dirty="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Content Placeholder 2"/>
          <p:cNvSpPr>
            <a:spLocks noGrp="1"/>
          </p:cNvSpPr>
          <p:nvPr>
            <p:ph idx="1" hasCustomPrompt="1"/>
          </p:nvPr>
        </p:nvSpPr>
        <p:spPr/>
        <p:txBody>
          <a:bodyPr/>
          <a:lstStyle>
            <a:lvl1pPr>
              <a:defRPr baseline="0"/>
            </a:lvl1pPr>
            <a:lvl2pPr>
              <a:buNone/>
              <a:defRPr baseline="0"/>
            </a:lvl2pPr>
          </a:lstStyle>
          <a:p>
            <a:pPr lvl="0"/>
            <a:r>
              <a:rPr lang="en-US" dirty="0" smtClean="0"/>
              <a:t>Facilitate local communities’ ability to implement disaster recovery strategies through:</a:t>
            </a:r>
          </a:p>
          <a:p>
            <a:pPr lvl="1"/>
            <a:r>
              <a:rPr lang="en-US" dirty="0" smtClean="0"/>
              <a:t>Identify potential public and private sector resources</a:t>
            </a:r>
          </a:p>
          <a:p>
            <a:pPr lvl="1"/>
            <a:r>
              <a:rPr lang="en-US" dirty="0" smtClean="0"/>
              <a:t>Identify communities in need</a:t>
            </a:r>
          </a:p>
          <a:p>
            <a:pPr lvl="1"/>
            <a:r>
              <a:rPr lang="en-US" dirty="0" smtClean="0"/>
              <a:t>Provide a forum in which resources and communities may come together</a:t>
            </a:r>
          </a:p>
          <a:p>
            <a:pPr lvl="1"/>
            <a:r>
              <a:rPr lang="en-US" dirty="0" smtClean="0"/>
              <a:t>Link communities in need, with potential resources</a:t>
            </a:r>
          </a:p>
          <a:p>
            <a:pPr lvl="1"/>
            <a:r>
              <a:rPr lang="en-US" dirty="0" smtClean="0"/>
              <a:t>Facilitate coordination among resource providers</a:t>
            </a:r>
          </a:p>
          <a:p>
            <a:pPr lvl="1"/>
            <a:r>
              <a:rPr lang="en-US" dirty="0" smtClean="0"/>
              <a:t>Enhance communication between communities and resources</a:t>
            </a:r>
          </a:p>
          <a:p>
            <a:pPr lvl="1"/>
            <a:endParaRPr lang="en-US" dirty="0" smtClean="0"/>
          </a:p>
          <a:p>
            <a:pPr lvl="1"/>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lvl1pPr>
              <a:defRPr/>
            </a:lvl1pPr>
          </a:lstStyle>
          <a:p>
            <a:r>
              <a:rPr lang="en-US" dirty="0" smtClean="0"/>
              <a:t>PURPOSE</a:t>
            </a:r>
            <a:endParaRPr lang="en-US" dirty="0"/>
          </a:p>
        </p:txBody>
      </p:sp>
      <p:sp>
        <p:nvSpPr>
          <p:cNvPr id="5" name="Rectangle 4"/>
          <p:cNvSpPr>
            <a:spLocks noGrp="1" noChangeArrowheads="1"/>
          </p:cNvSpPr>
          <p:nvPr>
            <p:ph type="sldNum" sz="quarter" idx="10"/>
          </p:nvPr>
        </p:nvSpPr>
        <p:spPr/>
        <p:txBody>
          <a:bodyPr/>
          <a:lstStyle>
            <a:lvl1pPr>
              <a:defRPr sz="1200" b="1" smtClean="0"/>
            </a:lvl1pPr>
          </a:lstStyle>
          <a:p>
            <a:pPr>
              <a:defRPr/>
            </a:pPr>
            <a:fld id="{636A3AA4-DBEE-434F-BEA6-64218C24B178}" type="slidenum">
              <a:rPr lang="en-US"/>
              <a:pPr>
                <a:defRPr/>
              </a:pPr>
              <a:t>‹#›</a:t>
            </a:fld>
            <a:endParaRPr lang="en-US" dirty="0"/>
          </a:p>
        </p:txBody>
      </p:sp>
    </p:spTree>
    <p:extLst>
      <p:ext uri="{BB962C8B-B14F-4D97-AF65-F5344CB8AC3E}">
        <p14:creationId xmlns:p14="http://schemas.microsoft.com/office/powerpoint/2010/main" val="3841415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 name="Group 2"/>
          <p:cNvGrpSpPr>
            <a:grpSpLocks/>
          </p:cNvGrpSpPr>
          <p:nvPr userDrawn="1"/>
        </p:nvGrpSpPr>
        <p:grpSpPr bwMode="auto">
          <a:xfrm>
            <a:off x="0" y="5318124"/>
            <a:ext cx="9372600" cy="1556161"/>
            <a:chOff x="-4482" y="5273675"/>
            <a:chExt cx="9372600" cy="1556552"/>
          </a:xfrm>
        </p:grpSpPr>
        <p:sp>
          <p:nvSpPr>
            <p:cNvPr id="4" name="Rectangle 3"/>
            <p:cNvSpPr/>
            <p:nvPr userDrawn="1"/>
          </p:nvSpPr>
          <p:spPr>
            <a:xfrm>
              <a:off x="-4482" y="6553522"/>
              <a:ext cx="9144000" cy="26041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4482" y="5302257"/>
              <a:ext cx="9144000" cy="26041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4482" y="5559497"/>
              <a:ext cx="9144000" cy="994025"/>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a:spLocks noChangeArrowheads="1"/>
            </p:cNvSpPr>
            <p:nvPr userDrawn="1"/>
          </p:nvSpPr>
          <p:spPr bwMode="auto">
            <a:xfrm>
              <a:off x="5253318" y="6553158"/>
              <a:ext cx="4114800" cy="27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200" dirty="0" smtClean="0">
                  <a:solidFill>
                    <a:schemeClr val="bg1"/>
                  </a:solidFill>
                  <a:latin typeface="Arial Rounded MT Bold" pitchFamily="34" charset="0"/>
                </a:rPr>
                <a:t>Virginia Emergency Management Symposium 2016</a:t>
              </a:r>
            </a:p>
          </p:txBody>
        </p:sp>
        <p:sp>
          <p:nvSpPr>
            <p:cNvPr id="8" name="Date Placeholder 3"/>
            <p:cNvSpPr txBox="1">
              <a:spLocks/>
            </p:cNvSpPr>
            <p:nvPr userDrawn="1"/>
          </p:nvSpPr>
          <p:spPr>
            <a:xfrm>
              <a:off x="-4482" y="5273675"/>
              <a:ext cx="1143000" cy="365217"/>
            </a:xfrm>
            <a:prstGeom prst="rect">
              <a:avLst/>
            </a:prstGeom>
          </p:spPr>
          <p:txBody>
            <a:bodyPr/>
            <a:lstStyle>
              <a:defPPr>
                <a:defRPr lang="en-US"/>
              </a:defPPr>
              <a:lvl1pPr marL="0" algn="l" defTabSz="914400" rtl="0" eaLnBrk="1" latinLnBrk="0" hangingPunct="1">
                <a:defRPr sz="1200" b="0" kern="1200">
                  <a:solidFill>
                    <a:schemeClr val="tx1">
                      <a:lumMod val="85000"/>
                      <a:lumOff val="15000"/>
                    </a:schemeClr>
                  </a:solidFill>
                  <a:latin typeface="Arial Rounded MT Bol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u="sng" dirty="0">
                <a:solidFill>
                  <a:schemeClr val="bg1"/>
                </a:solidFill>
              </a:endParaRPr>
            </a:p>
          </p:txBody>
        </p:sp>
        <p:grpSp>
          <p:nvGrpSpPr>
            <p:cNvPr id="9" name="Group 8"/>
            <p:cNvGrpSpPr>
              <a:grpSpLocks/>
            </p:cNvGrpSpPr>
            <p:nvPr userDrawn="1"/>
          </p:nvGrpSpPr>
          <p:grpSpPr bwMode="auto">
            <a:xfrm>
              <a:off x="71718" y="5616314"/>
              <a:ext cx="8915400" cy="861763"/>
              <a:chOff x="565103" y="3052128"/>
              <a:chExt cx="8074696" cy="791210"/>
            </a:xfrm>
          </p:grpSpPr>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l="4016" t="1520" r="60345" b="4970"/>
              <a:stretch>
                <a:fillRect/>
              </a:stretch>
            </p:blipFill>
            <p:spPr bwMode="auto">
              <a:xfrm>
                <a:off x="565103" y="3052128"/>
                <a:ext cx="81216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94697" y="3090863"/>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userDrawn="1"/>
            </p:nvPicPr>
            <p:blipFill>
              <a:blip r:embed="rId4">
                <a:extLst>
                  <a:ext uri="{28A0092B-C50C-407E-A947-70E740481C1C}">
                    <a14:useLocalDpi xmlns:a14="http://schemas.microsoft.com/office/drawing/2010/main" val="0"/>
                  </a:ext>
                </a:extLst>
              </a:blip>
              <a:srcRect l="9262" r="11234"/>
              <a:stretch>
                <a:fillRect/>
              </a:stretch>
            </p:blipFill>
            <p:spPr bwMode="auto">
              <a:xfrm>
                <a:off x="4705973" y="3062288"/>
                <a:ext cx="82931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24292" y="3071813"/>
                <a:ext cx="99568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887324" y="3053398"/>
                <a:ext cx="7524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955887" y="3071813"/>
                <a:ext cx="74866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65580534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sldNum" sz="quarter" idx="12"/>
          </p:nvPr>
        </p:nvSpPr>
        <p:spPr/>
        <p:txBody>
          <a:bodyPr/>
          <a:lstStyle>
            <a:lvl1pPr>
              <a:defRPr/>
            </a:lvl1pPr>
          </a:lstStyle>
          <a:p>
            <a:pPr>
              <a:defRPr/>
            </a:pPr>
            <a:fld id="{0E5A7948-9062-43D3-9543-02D2EC06465A}" type="slidenum">
              <a:rPr lang="en-US"/>
              <a:pPr>
                <a:defRPr/>
              </a:pPr>
              <a:t>‹#›</a:t>
            </a:fld>
            <a:endParaRPr lang="en-US"/>
          </a:p>
        </p:txBody>
      </p:sp>
    </p:spTree>
    <p:extLst>
      <p:ext uri="{BB962C8B-B14F-4D97-AF65-F5344CB8AC3E}">
        <p14:creationId xmlns:p14="http://schemas.microsoft.com/office/powerpoint/2010/main" val="38420098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86000"/>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ABB05E3-473E-4C38-AEC8-47CE392D3380}" type="slidenum">
              <a:rPr lang="en-US"/>
              <a:pPr>
                <a:defRPr/>
              </a:pPr>
              <a:t>‹#›</a:t>
            </a:fld>
            <a:endParaRPr lang="en-US"/>
          </a:p>
        </p:txBody>
      </p:sp>
    </p:spTree>
    <p:extLst>
      <p:ext uri="{BB962C8B-B14F-4D97-AF65-F5344CB8AC3E}">
        <p14:creationId xmlns:p14="http://schemas.microsoft.com/office/powerpoint/2010/main" val="26835534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8" name="Footer Placeholder 7"/>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8"/>
          <p:cNvSpPr>
            <a:spLocks noGrp="1" noChangeArrowheads="1"/>
          </p:cNvSpPr>
          <p:nvPr>
            <p:ph type="sldNum" sz="quarter" idx="12"/>
          </p:nvPr>
        </p:nvSpPr>
        <p:spPr/>
        <p:txBody>
          <a:bodyPr/>
          <a:lstStyle>
            <a:lvl1pPr>
              <a:defRPr/>
            </a:lvl1pPr>
          </a:lstStyle>
          <a:p>
            <a:pPr>
              <a:defRPr/>
            </a:pPr>
            <a:fld id="{30747B16-E909-4D94-A8C2-323AA25450D4}" type="slidenum">
              <a:rPr lang="en-US"/>
              <a:pPr>
                <a:defRPr/>
              </a:pPr>
              <a:t>‹#›</a:t>
            </a:fld>
            <a:endParaRPr lang="en-US"/>
          </a:p>
        </p:txBody>
      </p:sp>
    </p:spTree>
    <p:extLst>
      <p:ext uri="{BB962C8B-B14F-4D97-AF65-F5344CB8AC3E}">
        <p14:creationId xmlns:p14="http://schemas.microsoft.com/office/powerpoint/2010/main" val="4138627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4" name="Footer Placeholder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4"/>
          <p:cNvSpPr>
            <a:spLocks noGrp="1" noChangeArrowheads="1"/>
          </p:cNvSpPr>
          <p:nvPr>
            <p:ph type="sldNum" sz="quarter" idx="12"/>
          </p:nvPr>
        </p:nvSpPr>
        <p:spPr/>
        <p:txBody>
          <a:bodyPr/>
          <a:lstStyle>
            <a:lvl1pPr>
              <a:defRPr/>
            </a:lvl1pPr>
          </a:lstStyle>
          <a:p>
            <a:pPr>
              <a:defRPr/>
            </a:pPr>
            <a:fld id="{20DC2E25-8D79-4463-BEEF-E7667B30BFA8}" type="slidenum">
              <a:rPr lang="en-US"/>
              <a:pPr>
                <a:defRPr/>
              </a:pPr>
              <a:t>‹#›</a:t>
            </a:fld>
            <a:endParaRPr lang="en-US"/>
          </a:p>
        </p:txBody>
      </p:sp>
    </p:spTree>
    <p:extLst>
      <p:ext uri="{BB962C8B-B14F-4D97-AF65-F5344CB8AC3E}">
        <p14:creationId xmlns:p14="http://schemas.microsoft.com/office/powerpoint/2010/main" val="31071284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3" name="Footer Placeholder 2"/>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3"/>
          <p:cNvSpPr>
            <a:spLocks noGrp="1" noChangeArrowheads="1"/>
          </p:cNvSpPr>
          <p:nvPr>
            <p:ph type="sldNum" sz="quarter" idx="12"/>
          </p:nvPr>
        </p:nvSpPr>
        <p:spPr/>
        <p:txBody>
          <a:bodyPr/>
          <a:lstStyle>
            <a:lvl1pPr>
              <a:defRPr/>
            </a:lvl1pPr>
          </a:lstStyle>
          <a:p>
            <a:pPr>
              <a:defRPr/>
            </a:pPr>
            <a:fld id="{2C664FC6-E374-4451-98BD-C379A131AB19}" type="slidenum">
              <a:rPr lang="en-US"/>
              <a:pPr>
                <a:defRPr/>
              </a:pPr>
              <a:t>‹#›</a:t>
            </a:fld>
            <a:endParaRPr lang="en-US"/>
          </a:p>
        </p:txBody>
      </p:sp>
    </p:spTree>
    <p:extLst>
      <p:ext uri="{BB962C8B-B14F-4D97-AF65-F5344CB8AC3E}">
        <p14:creationId xmlns:p14="http://schemas.microsoft.com/office/powerpoint/2010/main" val="2969825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4524CFD-62C1-4220-B394-88AF1DD3ED42}" type="slidenum">
              <a:rPr lang="en-US"/>
              <a:pPr>
                <a:defRPr/>
              </a:pPr>
              <a:t>‹#›</a:t>
            </a:fld>
            <a:endParaRPr lang="en-US"/>
          </a:p>
        </p:txBody>
      </p:sp>
    </p:spTree>
    <p:extLst>
      <p:ext uri="{BB962C8B-B14F-4D97-AF65-F5344CB8AC3E}">
        <p14:creationId xmlns:p14="http://schemas.microsoft.com/office/powerpoint/2010/main" val="4037527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58B4CE7-F9CC-4A61-A6A2-880DD8B88B6C}" type="slidenum">
              <a:rPr lang="en-US"/>
              <a:pPr>
                <a:defRPr/>
              </a:pPr>
              <a:t>‹#›</a:t>
            </a:fld>
            <a:endParaRPr lang="en-US"/>
          </a:p>
        </p:txBody>
      </p:sp>
    </p:spTree>
    <p:extLst>
      <p:ext uri="{BB962C8B-B14F-4D97-AF65-F5344CB8AC3E}">
        <p14:creationId xmlns:p14="http://schemas.microsoft.com/office/powerpoint/2010/main" val="672694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sldNum" sz="quarter" idx="12"/>
          </p:nvPr>
        </p:nvSpPr>
        <p:spPr/>
        <p:txBody>
          <a:bodyPr/>
          <a:lstStyle>
            <a:lvl1pPr>
              <a:defRPr/>
            </a:lvl1pPr>
          </a:lstStyle>
          <a:p>
            <a:pPr>
              <a:defRPr/>
            </a:pPr>
            <a:fld id="{0A4F86C4-1BEF-42EB-98FD-EB2FC21959B0}" type="slidenum">
              <a:rPr lang="en-US"/>
              <a:pPr>
                <a:defRPr/>
              </a:pPr>
              <a:t>‹#›</a:t>
            </a:fld>
            <a:endParaRPr lang="en-US"/>
          </a:p>
        </p:txBody>
      </p:sp>
    </p:spTree>
    <p:extLst>
      <p:ext uri="{BB962C8B-B14F-4D97-AF65-F5344CB8AC3E}">
        <p14:creationId xmlns:p14="http://schemas.microsoft.com/office/powerpoint/2010/main" val="18427172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77963"/>
            <a:ext cx="20574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77963"/>
            <a:ext cx="60198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sldNum" sz="quarter" idx="12"/>
          </p:nvPr>
        </p:nvSpPr>
        <p:spPr/>
        <p:txBody>
          <a:bodyPr/>
          <a:lstStyle>
            <a:lvl1pPr>
              <a:defRPr/>
            </a:lvl1pPr>
          </a:lstStyle>
          <a:p>
            <a:pPr>
              <a:defRPr/>
            </a:pPr>
            <a:fld id="{926F58CA-E4F7-4C23-AB19-1E9B8871B8FE}" type="slidenum">
              <a:rPr lang="en-US"/>
              <a:pPr>
                <a:defRPr/>
              </a:pPr>
              <a:t>‹#›</a:t>
            </a:fld>
            <a:endParaRPr lang="en-US"/>
          </a:p>
        </p:txBody>
      </p:sp>
    </p:spTree>
    <p:extLst>
      <p:ext uri="{BB962C8B-B14F-4D97-AF65-F5344CB8AC3E}">
        <p14:creationId xmlns:p14="http://schemas.microsoft.com/office/powerpoint/2010/main" val="110873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noChangeArrowheads="1"/>
          </p:cNvSpPr>
          <p:nvPr>
            <p:ph type="ftr" sz="quarter" idx="10"/>
          </p:nvPr>
        </p:nvSpPr>
        <p:spPr>
          <a:xfrm>
            <a:off x="8482013" y="6477000"/>
            <a:ext cx="661987" cy="381000"/>
          </a:xfrm>
          <a:prstGeom prst="rect">
            <a:avLst/>
          </a:prstGeom>
        </p:spPr>
        <p:txBody>
          <a:bodyPr/>
          <a:lstStyle>
            <a:lvl1pPr fontAlgn="auto">
              <a:spcBef>
                <a:spcPts val="0"/>
              </a:spcBef>
              <a:spcAft>
                <a:spcPts val="0"/>
              </a:spcAft>
              <a:defRPr>
                <a:latin typeface="+mn-lt"/>
              </a:defRPr>
            </a:lvl1pPr>
          </a:lstStyle>
          <a:p>
            <a:pPr>
              <a:defRPr/>
            </a:pPr>
            <a:fld id="{70F1B642-438B-4F48-BF59-3EDFDEE05431}" type="slidenum">
              <a:rPr lang="en-US"/>
              <a:pPr>
                <a:defRPr/>
              </a:pPr>
              <a:t>‹#›</a:t>
            </a:fld>
            <a:endParaRPr lang="en-US"/>
          </a:p>
        </p:txBody>
      </p:sp>
    </p:spTree>
    <p:extLst>
      <p:ext uri="{BB962C8B-B14F-4D97-AF65-F5344CB8AC3E}">
        <p14:creationId xmlns:p14="http://schemas.microsoft.com/office/powerpoint/2010/main" val="119781621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3" name="Group 2"/>
          <p:cNvGrpSpPr>
            <a:grpSpLocks/>
          </p:cNvGrpSpPr>
          <p:nvPr userDrawn="1"/>
        </p:nvGrpSpPr>
        <p:grpSpPr bwMode="auto">
          <a:xfrm>
            <a:off x="0" y="5318124"/>
            <a:ext cx="9220200" cy="1539875"/>
            <a:chOff x="-4482" y="5273675"/>
            <a:chExt cx="9220200" cy="1540262"/>
          </a:xfrm>
        </p:grpSpPr>
        <p:sp>
          <p:nvSpPr>
            <p:cNvPr id="4" name="Rectangle 3"/>
            <p:cNvSpPr/>
            <p:nvPr userDrawn="1"/>
          </p:nvSpPr>
          <p:spPr>
            <a:xfrm>
              <a:off x="-4482" y="6553522"/>
              <a:ext cx="9144000" cy="26041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userDrawn="1"/>
          </p:nvSpPr>
          <p:spPr>
            <a:xfrm>
              <a:off x="-4482" y="5302257"/>
              <a:ext cx="9144000" cy="26041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4482" y="5559497"/>
              <a:ext cx="9144000" cy="994025"/>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a:spLocks noChangeArrowheads="1"/>
            </p:cNvSpPr>
            <p:nvPr userDrawn="1"/>
          </p:nvSpPr>
          <p:spPr bwMode="auto">
            <a:xfrm>
              <a:off x="5405718" y="6509060"/>
              <a:ext cx="3810000" cy="27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200" dirty="0" smtClean="0">
                  <a:solidFill>
                    <a:schemeClr val="bg1"/>
                  </a:solidFill>
                  <a:latin typeface="Arial Rounded MT Bold" pitchFamily="34" charset="0"/>
                </a:rPr>
                <a:t>NATIONAL</a:t>
              </a:r>
              <a:r>
                <a:rPr lang="en-US" sz="1200" baseline="0" dirty="0" smtClean="0">
                  <a:solidFill>
                    <a:schemeClr val="bg1"/>
                  </a:solidFill>
                  <a:latin typeface="Arial Rounded MT Bold" pitchFamily="34" charset="0"/>
                </a:rPr>
                <a:t> DISASTER RECOVERY FRAMEWORK</a:t>
              </a:r>
              <a:endParaRPr lang="en-US" sz="1200" dirty="0" smtClean="0">
                <a:solidFill>
                  <a:schemeClr val="bg1"/>
                </a:solidFill>
                <a:latin typeface="Arial Rounded MT Bold" pitchFamily="34" charset="0"/>
              </a:endParaRPr>
            </a:p>
          </p:txBody>
        </p:sp>
        <p:sp>
          <p:nvSpPr>
            <p:cNvPr id="8" name="Date Placeholder 3"/>
            <p:cNvSpPr txBox="1">
              <a:spLocks/>
            </p:cNvSpPr>
            <p:nvPr userDrawn="1"/>
          </p:nvSpPr>
          <p:spPr>
            <a:xfrm>
              <a:off x="-4482" y="5273675"/>
              <a:ext cx="1143000" cy="365217"/>
            </a:xfrm>
            <a:prstGeom prst="rect">
              <a:avLst/>
            </a:prstGeom>
          </p:spPr>
          <p:txBody>
            <a:bodyPr/>
            <a:lstStyle>
              <a:defPPr>
                <a:defRPr lang="en-US"/>
              </a:defPPr>
              <a:lvl1pPr marL="0" algn="l" defTabSz="914400" rtl="0" eaLnBrk="1" latinLnBrk="0" hangingPunct="1">
                <a:defRPr sz="1200" b="0" kern="1200">
                  <a:solidFill>
                    <a:schemeClr val="tx1">
                      <a:lumMod val="85000"/>
                      <a:lumOff val="15000"/>
                    </a:schemeClr>
                  </a:solidFill>
                  <a:latin typeface="Arial Rounded MT Bold"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u="sng" dirty="0">
                <a:solidFill>
                  <a:schemeClr val="bg1"/>
                </a:solidFill>
              </a:endParaRPr>
            </a:p>
          </p:txBody>
        </p:sp>
        <p:grpSp>
          <p:nvGrpSpPr>
            <p:cNvPr id="9" name="Group 8"/>
            <p:cNvGrpSpPr>
              <a:grpSpLocks/>
            </p:cNvGrpSpPr>
            <p:nvPr userDrawn="1"/>
          </p:nvGrpSpPr>
          <p:grpSpPr bwMode="auto">
            <a:xfrm>
              <a:off x="71718" y="5616314"/>
              <a:ext cx="8915400" cy="861763"/>
              <a:chOff x="565103" y="3052128"/>
              <a:chExt cx="8074696" cy="791210"/>
            </a:xfrm>
          </p:grpSpPr>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l="4016" t="1520" r="60345" b="4970"/>
              <a:stretch>
                <a:fillRect/>
              </a:stretch>
            </p:blipFill>
            <p:spPr bwMode="auto">
              <a:xfrm>
                <a:off x="565103" y="3052128"/>
                <a:ext cx="81216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94697" y="3090863"/>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userDrawn="1"/>
            </p:nvPicPr>
            <p:blipFill>
              <a:blip r:embed="rId4">
                <a:extLst>
                  <a:ext uri="{28A0092B-C50C-407E-A947-70E740481C1C}">
                    <a14:useLocalDpi xmlns:a14="http://schemas.microsoft.com/office/drawing/2010/main" val="0"/>
                  </a:ext>
                </a:extLst>
              </a:blip>
              <a:srcRect l="9262" r="11234"/>
              <a:stretch>
                <a:fillRect/>
              </a:stretch>
            </p:blipFill>
            <p:spPr bwMode="auto">
              <a:xfrm>
                <a:off x="4705973" y="3062288"/>
                <a:ext cx="82931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24292" y="3071813"/>
                <a:ext cx="99568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887324" y="3053398"/>
                <a:ext cx="7524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955887" y="3071813"/>
                <a:ext cx="74866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6867326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r>
              <a:rPr lang="en-US" dirty="0" smtClean="0">
                <a:solidFill>
                  <a:srgbClr val="000000"/>
                </a:solidFill>
              </a:rPr>
              <a:t>May 07, 2013</a:t>
            </a:r>
            <a:endParaRPr lang="en-US" dirty="0">
              <a:solidFill>
                <a:srgbClr val="000000"/>
              </a:solidFill>
            </a:endParaRPr>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sldNum" sz="quarter" idx="12"/>
          </p:nvPr>
        </p:nvSpPr>
        <p:spPr/>
        <p:txBody>
          <a:bodyPr/>
          <a:lstStyle>
            <a:lvl1pPr>
              <a:defRPr/>
            </a:lvl1pPr>
          </a:lstStyle>
          <a:p>
            <a:pPr>
              <a:defRPr/>
            </a:pPr>
            <a:fld id="{C94F446D-D4DA-4CFB-AB79-681E08B87B7F}" type="slidenum">
              <a:rPr lang="en-US"/>
              <a:pPr>
                <a:defRPr/>
              </a:pPr>
              <a:t>‹#›</a:t>
            </a:fld>
            <a:endParaRPr lang="en-US"/>
          </a:p>
        </p:txBody>
      </p:sp>
    </p:spTree>
    <p:extLst>
      <p:ext uri="{BB962C8B-B14F-4D97-AF65-F5344CB8AC3E}">
        <p14:creationId xmlns:p14="http://schemas.microsoft.com/office/powerpoint/2010/main" val="111248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p:nvPr userDrawn="1"/>
        </p:nvSpPr>
        <p:spPr>
          <a:xfrm>
            <a:off x="457200" y="304800"/>
            <a:ext cx="8229600" cy="554038"/>
          </a:xfrm>
          <a:prstGeom prst="rect">
            <a:avLst/>
          </a:prstGeom>
          <a:noFill/>
        </p:spPr>
        <p:txBody>
          <a:bodyPr>
            <a:spAutoFit/>
          </a:bodyPr>
          <a:lstStyle/>
          <a:p>
            <a:pPr fontAlgn="base">
              <a:spcBef>
                <a:spcPct val="0"/>
              </a:spcBef>
              <a:spcAft>
                <a:spcPct val="0"/>
              </a:spcAft>
              <a:defRPr/>
            </a:pPr>
            <a:r>
              <a:rPr lang="en-US" sz="3000" b="1" dirty="0" smtClean="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PA RECOVERY RESOURCES TEAM </a:t>
            </a:r>
            <a:endParaRPr lang="en-US" sz="3000" b="1" dirty="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Content Placeholder 2"/>
          <p:cNvSpPr>
            <a:spLocks noGrp="1"/>
          </p:cNvSpPr>
          <p:nvPr>
            <p:ph idx="1" hasCustomPrompt="1"/>
          </p:nvPr>
        </p:nvSpPr>
        <p:spPr/>
        <p:txBody>
          <a:bodyPr/>
          <a:lstStyle>
            <a:lvl1pPr>
              <a:defRPr baseline="0"/>
            </a:lvl1pPr>
            <a:lvl2pPr>
              <a:buNone/>
              <a:defRPr baseline="0"/>
            </a:lvl2pPr>
          </a:lstStyle>
          <a:p>
            <a:pPr lvl="0"/>
            <a:r>
              <a:rPr lang="en-US" dirty="0" smtClean="0"/>
              <a:t>Facilitate local communities’ ability to implement disaster recovery strategies through:</a:t>
            </a:r>
          </a:p>
          <a:p>
            <a:pPr lvl="1"/>
            <a:r>
              <a:rPr lang="en-US" dirty="0" smtClean="0"/>
              <a:t>Identify potential public and private sector resources</a:t>
            </a:r>
          </a:p>
          <a:p>
            <a:pPr lvl="1"/>
            <a:r>
              <a:rPr lang="en-US" dirty="0" smtClean="0"/>
              <a:t>Identify communities in need</a:t>
            </a:r>
          </a:p>
          <a:p>
            <a:pPr lvl="1"/>
            <a:r>
              <a:rPr lang="en-US" dirty="0" smtClean="0"/>
              <a:t>Provide a forum in which resources and communities may come together</a:t>
            </a:r>
          </a:p>
          <a:p>
            <a:pPr lvl="1"/>
            <a:r>
              <a:rPr lang="en-US" dirty="0" smtClean="0"/>
              <a:t>Link communities in need, with potential resources</a:t>
            </a:r>
          </a:p>
          <a:p>
            <a:pPr lvl="1"/>
            <a:r>
              <a:rPr lang="en-US" dirty="0" smtClean="0"/>
              <a:t>Facilitate coordination among resource providers</a:t>
            </a:r>
          </a:p>
          <a:p>
            <a:pPr lvl="1"/>
            <a:r>
              <a:rPr lang="en-US" dirty="0" smtClean="0"/>
              <a:t>Enhance communication between communities and resources</a:t>
            </a:r>
          </a:p>
          <a:p>
            <a:pPr lvl="1"/>
            <a:endParaRPr lang="en-US" dirty="0" smtClean="0"/>
          </a:p>
          <a:p>
            <a:pPr lvl="1"/>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lvl1pPr>
              <a:defRPr/>
            </a:lvl1pPr>
          </a:lstStyle>
          <a:p>
            <a:r>
              <a:rPr lang="en-US" dirty="0" smtClean="0"/>
              <a:t>PURPOSE</a:t>
            </a:r>
            <a:endParaRPr lang="en-US" dirty="0"/>
          </a:p>
        </p:txBody>
      </p:sp>
      <p:sp>
        <p:nvSpPr>
          <p:cNvPr id="5" name="Rectangle 4"/>
          <p:cNvSpPr>
            <a:spLocks noGrp="1" noChangeArrowheads="1"/>
          </p:cNvSpPr>
          <p:nvPr>
            <p:ph type="sldNum" sz="quarter" idx="10"/>
          </p:nvPr>
        </p:nvSpPr>
        <p:spPr/>
        <p:txBody>
          <a:bodyPr/>
          <a:lstStyle>
            <a:lvl1pPr>
              <a:defRPr sz="1200" b="1" smtClean="0"/>
            </a:lvl1pPr>
          </a:lstStyle>
          <a:p>
            <a:pPr>
              <a:defRPr/>
            </a:pPr>
            <a:fld id="{636A3AA4-DBEE-434F-BEA6-64218C24B178}" type="slidenum">
              <a:rPr lang="en-US"/>
              <a:pPr>
                <a:defRPr/>
              </a:pPr>
              <a:t>‹#›</a:t>
            </a:fld>
            <a:endParaRPr lang="en-US" dirty="0"/>
          </a:p>
        </p:txBody>
      </p:sp>
    </p:spTree>
    <p:extLst>
      <p:ext uri="{BB962C8B-B14F-4D97-AF65-F5344CB8AC3E}">
        <p14:creationId xmlns:p14="http://schemas.microsoft.com/office/powerpoint/2010/main" val="334630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sldNum" sz="quarter" idx="12"/>
          </p:nvPr>
        </p:nvSpPr>
        <p:spPr/>
        <p:txBody>
          <a:bodyPr/>
          <a:lstStyle>
            <a:lvl1pPr>
              <a:defRPr/>
            </a:lvl1pPr>
          </a:lstStyle>
          <a:p>
            <a:pPr>
              <a:defRPr/>
            </a:pPr>
            <a:fld id="{0E5A7948-9062-43D3-9543-02D2EC06465A}" type="slidenum">
              <a:rPr lang="en-US"/>
              <a:pPr>
                <a:defRPr/>
              </a:pPr>
              <a:t>‹#›</a:t>
            </a:fld>
            <a:endParaRPr lang="en-US"/>
          </a:p>
        </p:txBody>
      </p:sp>
    </p:spTree>
    <p:extLst>
      <p:ext uri="{BB962C8B-B14F-4D97-AF65-F5344CB8AC3E}">
        <p14:creationId xmlns:p14="http://schemas.microsoft.com/office/powerpoint/2010/main" val="3398980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86000"/>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ABB05E3-473E-4C38-AEC8-47CE392D3380}" type="slidenum">
              <a:rPr lang="en-US"/>
              <a:pPr>
                <a:defRPr/>
              </a:pPr>
              <a:t>‹#›</a:t>
            </a:fld>
            <a:endParaRPr lang="en-US"/>
          </a:p>
        </p:txBody>
      </p:sp>
    </p:spTree>
    <p:extLst>
      <p:ext uri="{BB962C8B-B14F-4D97-AF65-F5344CB8AC3E}">
        <p14:creationId xmlns:p14="http://schemas.microsoft.com/office/powerpoint/2010/main" val="23096011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7.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7.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7.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7DA2DB-78DB-47AD-8774-CAFC13E207ED}" type="datetimeFigureOut">
              <a:rPr lang="en-US" smtClean="0"/>
              <a:t>10/19/2016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902D6-78C4-4B1F-B919-B2D19DD75174}" type="slidenum">
              <a:rPr lang="en-US" smtClean="0"/>
              <a:t>‹#›</a:t>
            </a:fld>
            <a:endParaRPr lang="en-US"/>
          </a:p>
        </p:txBody>
      </p:sp>
    </p:spTree>
    <p:extLst>
      <p:ext uri="{BB962C8B-B14F-4D97-AF65-F5344CB8AC3E}">
        <p14:creationId xmlns:p14="http://schemas.microsoft.com/office/powerpoint/2010/main" val="3265019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90"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477963"/>
            <a:ext cx="8229600" cy="731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2286000"/>
            <a:ext cx="82296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smtClean="0">
                <a:solidFill>
                  <a:srgbClr val="0A1F62"/>
                </a:solidFill>
              </a:defRPr>
            </a:lvl1pPr>
          </a:lstStyle>
          <a:p>
            <a:pPr fontAlgn="base">
              <a:spcBef>
                <a:spcPct val="0"/>
              </a:spcBef>
              <a:spcAft>
                <a:spcPct val="0"/>
              </a:spcAft>
              <a:defRPr/>
            </a:pPr>
            <a:fld id="{F1FCDFB1-057B-4F35-820A-426EC3443E6F}"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1200951602"/>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hdr="0" ftr="0" dt="0"/>
  <p:txStyles>
    <p:titleStyle>
      <a:lvl1pPr algn="ctr" rtl="0" eaLnBrk="0" fontAlgn="base" hangingPunct="0">
        <a:spcBef>
          <a:spcPct val="0"/>
        </a:spcBef>
        <a:spcAft>
          <a:spcPct val="0"/>
        </a:spcAft>
        <a:defRPr sz="2800" b="1">
          <a:solidFill>
            <a:srgbClr val="0A1F62"/>
          </a:solidFill>
          <a:latin typeface="+mj-lt"/>
          <a:ea typeface="+mj-ea"/>
          <a:cs typeface="+mj-cs"/>
        </a:defRPr>
      </a:lvl1pPr>
      <a:lvl2pPr algn="ctr" rtl="0" eaLnBrk="0" fontAlgn="base" hangingPunct="0">
        <a:spcBef>
          <a:spcPct val="0"/>
        </a:spcBef>
        <a:spcAft>
          <a:spcPct val="0"/>
        </a:spcAft>
        <a:defRPr sz="2800" b="1">
          <a:solidFill>
            <a:srgbClr val="0A1F62"/>
          </a:solidFill>
          <a:latin typeface="Arial" charset="0"/>
        </a:defRPr>
      </a:lvl2pPr>
      <a:lvl3pPr algn="ctr" rtl="0" eaLnBrk="0" fontAlgn="base" hangingPunct="0">
        <a:spcBef>
          <a:spcPct val="0"/>
        </a:spcBef>
        <a:spcAft>
          <a:spcPct val="0"/>
        </a:spcAft>
        <a:defRPr sz="2800" b="1">
          <a:solidFill>
            <a:srgbClr val="0A1F62"/>
          </a:solidFill>
          <a:latin typeface="Arial" charset="0"/>
        </a:defRPr>
      </a:lvl3pPr>
      <a:lvl4pPr algn="ctr" rtl="0" eaLnBrk="0" fontAlgn="base" hangingPunct="0">
        <a:spcBef>
          <a:spcPct val="0"/>
        </a:spcBef>
        <a:spcAft>
          <a:spcPct val="0"/>
        </a:spcAft>
        <a:defRPr sz="2800" b="1">
          <a:solidFill>
            <a:srgbClr val="0A1F62"/>
          </a:solidFill>
          <a:latin typeface="Arial" charset="0"/>
        </a:defRPr>
      </a:lvl4pPr>
      <a:lvl5pPr algn="ctr" rtl="0" eaLnBrk="0" fontAlgn="base" hangingPunct="0">
        <a:spcBef>
          <a:spcPct val="0"/>
        </a:spcBef>
        <a:spcAft>
          <a:spcPct val="0"/>
        </a:spcAft>
        <a:defRPr sz="2800" b="1">
          <a:solidFill>
            <a:srgbClr val="0A1F62"/>
          </a:solidFill>
          <a:latin typeface="Arial" charset="0"/>
        </a:defRPr>
      </a:lvl5pPr>
      <a:lvl6pPr marL="457200" algn="ctr" rtl="0" fontAlgn="base">
        <a:spcBef>
          <a:spcPct val="0"/>
        </a:spcBef>
        <a:spcAft>
          <a:spcPct val="0"/>
        </a:spcAft>
        <a:defRPr sz="2800" b="1">
          <a:solidFill>
            <a:srgbClr val="0A1F62"/>
          </a:solidFill>
          <a:latin typeface="Arial" charset="0"/>
        </a:defRPr>
      </a:lvl6pPr>
      <a:lvl7pPr marL="914400" algn="ctr" rtl="0" fontAlgn="base">
        <a:spcBef>
          <a:spcPct val="0"/>
        </a:spcBef>
        <a:spcAft>
          <a:spcPct val="0"/>
        </a:spcAft>
        <a:defRPr sz="2800" b="1">
          <a:solidFill>
            <a:srgbClr val="0A1F62"/>
          </a:solidFill>
          <a:latin typeface="Arial" charset="0"/>
        </a:defRPr>
      </a:lvl7pPr>
      <a:lvl8pPr marL="1371600" algn="ctr" rtl="0" fontAlgn="base">
        <a:spcBef>
          <a:spcPct val="0"/>
        </a:spcBef>
        <a:spcAft>
          <a:spcPct val="0"/>
        </a:spcAft>
        <a:defRPr sz="2800" b="1">
          <a:solidFill>
            <a:srgbClr val="0A1F62"/>
          </a:solidFill>
          <a:latin typeface="Arial" charset="0"/>
        </a:defRPr>
      </a:lvl8pPr>
      <a:lvl9pPr marL="1828800" algn="ctr" rtl="0" fontAlgn="base">
        <a:spcBef>
          <a:spcPct val="0"/>
        </a:spcBef>
        <a:spcAft>
          <a:spcPct val="0"/>
        </a:spcAft>
        <a:defRPr sz="2800" b="1">
          <a:solidFill>
            <a:srgbClr val="0A1F62"/>
          </a:solidFill>
          <a:latin typeface="Arial" charset="0"/>
        </a:defRPr>
      </a:lvl9pPr>
    </p:titleStyle>
    <p:bodyStyle>
      <a:lvl1pPr marL="342900" indent="-342900" algn="l" rtl="0" eaLnBrk="0" fontAlgn="base" hangingPunct="0">
        <a:spcBef>
          <a:spcPct val="20000"/>
        </a:spcBef>
        <a:spcAft>
          <a:spcPct val="0"/>
        </a:spcAft>
        <a:buChar char="•"/>
        <a:defRPr sz="2400">
          <a:solidFill>
            <a:srgbClr val="0A1F62"/>
          </a:solidFill>
          <a:latin typeface="+mn-lt"/>
          <a:ea typeface="+mn-ea"/>
          <a:cs typeface="+mn-cs"/>
        </a:defRPr>
      </a:lvl1pPr>
      <a:lvl2pPr marL="742950" indent="-285750" algn="l" rtl="0" eaLnBrk="0" fontAlgn="base" hangingPunct="0">
        <a:spcBef>
          <a:spcPct val="20000"/>
        </a:spcBef>
        <a:spcAft>
          <a:spcPct val="0"/>
        </a:spcAft>
        <a:buChar char="–"/>
        <a:defRPr sz="2000">
          <a:solidFill>
            <a:srgbClr val="0A1F62"/>
          </a:solidFill>
          <a:latin typeface="+mn-lt"/>
        </a:defRPr>
      </a:lvl2pPr>
      <a:lvl3pPr marL="1143000" indent="-228600" algn="l" rtl="0" eaLnBrk="0" fontAlgn="base" hangingPunct="0">
        <a:spcBef>
          <a:spcPct val="20000"/>
        </a:spcBef>
        <a:spcAft>
          <a:spcPct val="0"/>
        </a:spcAft>
        <a:buChar char="•"/>
        <a:defRPr sz="2400">
          <a:solidFill>
            <a:srgbClr val="0A1F62"/>
          </a:solidFill>
          <a:latin typeface="+mn-lt"/>
        </a:defRPr>
      </a:lvl3pPr>
      <a:lvl4pPr marL="1600200" indent="-228600" algn="l" rtl="0" eaLnBrk="0" fontAlgn="base" hangingPunct="0">
        <a:spcBef>
          <a:spcPct val="20000"/>
        </a:spcBef>
        <a:spcAft>
          <a:spcPct val="0"/>
        </a:spcAft>
        <a:buChar char="–"/>
        <a:defRPr sz="1600">
          <a:solidFill>
            <a:srgbClr val="0A1F62"/>
          </a:solidFill>
          <a:latin typeface="+mn-lt"/>
        </a:defRPr>
      </a:lvl4pPr>
      <a:lvl5pPr marL="2057400" indent="-228600" algn="l" rtl="0" eaLnBrk="0" fontAlgn="base" hangingPunct="0">
        <a:spcBef>
          <a:spcPct val="20000"/>
        </a:spcBef>
        <a:spcAft>
          <a:spcPct val="0"/>
        </a:spcAft>
        <a:buChar char="»"/>
        <a:defRPr sz="1400">
          <a:solidFill>
            <a:srgbClr val="0A1F62"/>
          </a:solidFill>
          <a:latin typeface="+mn-lt"/>
        </a:defRPr>
      </a:lvl5pPr>
      <a:lvl6pPr marL="2514600" indent="-228600" algn="l" rtl="0" fontAlgn="base">
        <a:spcBef>
          <a:spcPct val="20000"/>
        </a:spcBef>
        <a:spcAft>
          <a:spcPct val="0"/>
        </a:spcAft>
        <a:buChar char="»"/>
        <a:defRPr sz="1400">
          <a:solidFill>
            <a:srgbClr val="0A1F62"/>
          </a:solidFill>
          <a:latin typeface="+mn-lt"/>
        </a:defRPr>
      </a:lvl6pPr>
      <a:lvl7pPr marL="2971800" indent="-228600" algn="l" rtl="0" fontAlgn="base">
        <a:spcBef>
          <a:spcPct val="20000"/>
        </a:spcBef>
        <a:spcAft>
          <a:spcPct val="0"/>
        </a:spcAft>
        <a:buChar char="»"/>
        <a:defRPr sz="1400">
          <a:solidFill>
            <a:srgbClr val="0A1F62"/>
          </a:solidFill>
          <a:latin typeface="+mn-lt"/>
        </a:defRPr>
      </a:lvl7pPr>
      <a:lvl8pPr marL="3429000" indent="-228600" algn="l" rtl="0" fontAlgn="base">
        <a:spcBef>
          <a:spcPct val="20000"/>
        </a:spcBef>
        <a:spcAft>
          <a:spcPct val="0"/>
        </a:spcAft>
        <a:buChar char="»"/>
        <a:defRPr sz="1400">
          <a:solidFill>
            <a:srgbClr val="0A1F62"/>
          </a:solidFill>
          <a:latin typeface="+mn-lt"/>
        </a:defRPr>
      </a:lvl8pPr>
      <a:lvl9pPr marL="3886200" indent="-228600" algn="l" rtl="0" fontAlgn="base">
        <a:spcBef>
          <a:spcPct val="20000"/>
        </a:spcBef>
        <a:spcAft>
          <a:spcPct val="0"/>
        </a:spcAft>
        <a:buChar char="»"/>
        <a:defRPr sz="1400">
          <a:solidFill>
            <a:srgbClr val="0A1F6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477963"/>
            <a:ext cx="8229600" cy="731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2286000"/>
            <a:ext cx="82296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smtClean="0">
                <a:solidFill>
                  <a:srgbClr val="0A1F62"/>
                </a:solidFill>
              </a:defRPr>
            </a:lvl1pPr>
          </a:lstStyle>
          <a:p>
            <a:pPr fontAlgn="base">
              <a:spcBef>
                <a:spcPct val="0"/>
              </a:spcBef>
              <a:spcAft>
                <a:spcPct val="0"/>
              </a:spcAft>
              <a:defRPr/>
            </a:pPr>
            <a:fld id="{F1FCDFB1-057B-4F35-820A-426EC3443E6F}"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48403197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ctr" rtl="0" eaLnBrk="0" fontAlgn="base" hangingPunct="0">
        <a:spcBef>
          <a:spcPct val="0"/>
        </a:spcBef>
        <a:spcAft>
          <a:spcPct val="0"/>
        </a:spcAft>
        <a:defRPr sz="2800" b="1">
          <a:solidFill>
            <a:srgbClr val="0A1F62"/>
          </a:solidFill>
          <a:latin typeface="+mj-lt"/>
          <a:ea typeface="+mj-ea"/>
          <a:cs typeface="+mj-cs"/>
        </a:defRPr>
      </a:lvl1pPr>
      <a:lvl2pPr algn="ctr" rtl="0" eaLnBrk="0" fontAlgn="base" hangingPunct="0">
        <a:spcBef>
          <a:spcPct val="0"/>
        </a:spcBef>
        <a:spcAft>
          <a:spcPct val="0"/>
        </a:spcAft>
        <a:defRPr sz="2800" b="1">
          <a:solidFill>
            <a:srgbClr val="0A1F62"/>
          </a:solidFill>
          <a:latin typeface="Arial" charset="0"/>
        </a:defRPr>
      </a:lvl2pPr>
      <a:lvl3pPr algn="ctr" rtl="0" eaLnBrk="0" fontAlgn="base" hangingPunct="0">
        <a:spcBef>
          <a:spcPct val="0"/>
        </a:spcBef>
        <a:spcAft>
          <a:spcPct val="0"/>
        </a:spcAft>
        <a:defRPr sz="2800" b="1">
          <a:solidFill>
            <a:srgbClr val="0A1F62"/>
          </a:solidFill>
          <a:latin typeface="Arial" charset="0"/>
        </a:defRPr>
      </a:lvl3pPr>
      <a:lvl4pPr algn="ctr" rtl="0" eaLnBrk="0" fontAlgn="base" hangingPunct="0">
        <a:spcBef>
          <a:spcPct val="0"/>
        </a:spcBef>
        <a:spcAft>
          <a:spcPct val="0"/>
        </a:spcAft>
        <a:defRPr sz="2800" b="1">
          <a:solidFill>
            <a:srgbClr val="0A1F62"/>
          </a:solidFill>
          <a:latin typeface="Arial" charset="0"/>
        </a:defRPr>
      </a:lvl4pPr>
      <a:lvl5pPr algn="ctr" rtl="0" eaLnBrk="0" fontAlgn="base" hangingPunct="0">
        <a:spcBef>
          <a:spcPct val="0"/>
        </a:spcBef>
        <a:spcAft>
          <a:spcPct val="0"/>
        </a:spcAft>
        <a:defRPr sz="2800" b="1">
          <a:solidFill>
            <a:srgbClr val="0A1F62"/>
          </a:solidFill>
          <a:latin typeface="Arial" charset="0"/>
        </a:defRPr>
      </a:lvl5pPr>
      <a:lvl6pPr marL="457200" algn="ctr" rtl="0" fontAlgn="base">
        <a:spcBef>
          <a:spcPct val="0"/>
        </a:spcBef>
        <a:spcAft>
          <a:spcPct val="0"/>
        </a:spcAft>
        <a:defRPr sz="2800" b="1">
          <a:solidFill>
            <a:srgbClr val="0A1F62"/>
          </a:solidFill>
          <a:latin typeface="Arial" charset="0"/>
        </a:defRPr>
      </a:lvl6pPr>
      <a:lvl7pPr marL="914400" algn="ctr" rtl="0" fontAlgn="base">
        <a:spcBef>
          <a:spcPct val="0"/>
        </a:spcBef>
        <a:spcAft>
          <a:spcPct val="0"/>
        </a:spcAft>
        <a:defRPr sz="2800" b="1">
          <a:solidFill>
            <a:srgbClr val="0A1F62"/>
          </a:solidFill>
          <a:latin typeface="Arial" charset="0"/>
        </a:defRPr>
      </a:lvl7pPr>
      <a:lvl8pPr marL="1371600" algn="ctr" rtl="0" fontAlgn="base">
        <a:spcBef>
          <a:spcPct val="0"/>
        </a:spcBef>
        <a:spcAft>
          <a:spcPct val="0"/>
        </a:spcAft>
        <a:defRPr sz="2800" b="1">
          <a:solidFill>
            <a:srgbClr val="0A1F62"/>
          </a:solidFill>
          <a:latin typeface="Arial" charset="0"/>
        </a:defRPr>
      </a:lvl8pPr>
      <a:lvl9pPr marL="1828800" algn="ctr" rtl="0" fontAlgn="base">
        <a:spcBef>
          <a:spcPct val="0"/>
        </a:spcBef>
        <a:spcAft>
          <a:spcPct val="0"/>
        </a:spcAft>
        <a:defRPr sz="2800" b="1">
          <a:solidFill>
            <a:srgbClr val="0A1F62"/>
          </a:solidFill>
          <a:latin typeface="Arial" charset="0"/>
        </a:defRPr>
      </a:lvl9pPr>
    </p:titleStyle>
    <p:bodyStyle>
      <a:lvl1pPr marL="342900" indent="-342900" algn="l" rtl="0" eaLnBrk="0" fontAlgn="base" hangingPunct="0">
        <a:spcBef>
          <a:spcPct val="20000"/>
        </a:spcBef>
        <a:spcAft>
          <a:spcPct val="0"/>
        </a:spcAft>
        <a:buChar char="•"/>
        <a:defRPr sz="2400">
          <a:solidFill>
            <a:srgbClr val="0A1F62"/>
          </a:solidFill>
          <a:latin typeface="+mn-lt"/>
          <a:ea typeface="+mn-ea"/>
          <a:cs typeface="+mn-cs"/>
        </a:defRPr>
      </a:lvl1pPr>
      <a:lvl2pPr marL="742950" indent="-285750" algn="l" rtl="0" eaLnBrk="0" fontAlgn="base" hangingPunct="0">
        <a:spcBef>
          <a:spcPct val="20000"/>
        </a:spcBef>
        <a:spcAft>
          <a:spcPct val="0"/>
        </a:spcAft>
        <a:buChar char="–"/>
        <a:defRPr sz="2000">
          <a:solidFill>
            <a:srgbClr val="0A1F62"/>
          </a:solidFill>
          <a:latin typeface="+mn-lt"/>
        </a:defRPr>
      </a:lvl2pPr>
      <a:lvl3pPr marL="1143000" indent="-228600" algn="l" rtl="0" eaLnBrk="0" fontAlgn="base" hangingPunct="0">
        <a:spcBef>
          <a:spcPct val="20000"/>
        </a:spcBef>
        <a:spcAft>
          <a:spcPct val="0"/>
        </a:spcAft>
        <a:buChar char="•"/>
        <a:defRPr sz="2400">
          <a:solidFill>
            <a:srgbClr val="0A1F62"/>
          </a:solidFill>
          <a:latin typeface="+mn-lt"/>
        </a:defRPr>
      </a:lvl3pPr>
      <a:lvl4pPr marL="1600200" indent="-228600" algn="l" rtl="0" eaLnBrk="0" fontAlgn="base" hangingPunct="0">
        <a:spcBef>
          <a:spcPct val="20000"/>
        </a:spcBef>
        <a:spcAft>
          <a:spcPct val="0"/>
        </a:spcAft>
        <a:buChar char="–"/>
        <a:defRPr sz="1600">
          <a:solidFill>
            <a:srgbClr val="0A1F62"/>
          </a:solidFill>
          <a:latin typeface="+mn-lt"/>
        </a:defRPr>
      </a:lvl4pPr>
      <a:lvl5pPr marL="2057400" indent="-228600" algn="l" rtl="0" eaLnBrk="0" fontAlgn="base" hangingPunct="0">
        <a:spcBef>
          <a:spcPct val="20000"/>
        </a:spcBef>
        <a:spcAft>
          <a:spcPct val="0"/>
        </a:spcAft>
        <a:buChar char="»"/>
        <a:defRPr sz="1400">
          <a:solidFill>
            <a:srgbClr val="0A1F62"/>
          </a:solidFill>
          <a:latin typeface="+mn-lt"/>
        </a:defRPr>
      </a:lvl5pPr>
      <a:lvl6pPr marL="2514600" indent="-228600" algn="l" rtl="0" fontAlgn="base">
        <a:spcBef>
          <a:spcPct val="20000"/>
        </a:spcBef>
        <a:spcAft>
          <a:spcPct val="0"/>
        </a:spcAft>
        <a:buChar char="»"/>
        <a:defRPr sz="1400">
          <a:solidFill>
            <a:srgbClr val="0A1F62"/>
          </a:solidFill>
          <a:latin typeface="+mn-lt"/>
        </a:defRPr>
      </a:lvl6pPr>
      <a:lvl7pPr marL="2971800" indent="-228600" algn="l" rtl="0" fontAlgn="base">
        <a:spcBef>
          <a:spcPct val="20000"/>
        </a:spcBef>
        <a:spcAft>
          <a:spcPct val="0"/>
        </a:spcAft>
        <a:buChar char="»"/>
        <a:defRPr sz="1400">
          <a:solidFill>
            <a:srgbClr val="0A1F62"/>
          </a:solidFill>
          <a:latin typeface="+mn-lt"/>
        </a:defRPr>
      </a:lvl7pPr>
      <a:lvl8pPr marL="3429000" indent="-228600" algn="l" rtl="0" fontAlgn="base">
        <a:spcBef>
          <a:spcPct val="20000"/>
        </a:spcBef>
        <a:spcAft>
          <a:spcPct val="0"/>
        </a:spcAft>
        <a:buChar char="»"/>
        <a:defRPr sz="1400">
          <a:solidFill>
            <a:srgbClr val="0A1F62"/>
          </a:solidFill>
          <a:latin typeface="+mn-lt"/>
        </a:defRPr>
      </a:lvl8pPr>
      <a:lvl9pPr marL="3886200" indent="-228600" algn="l" rtl="0" fontAlgn="base">
        <a:spcBef>
          <a:spcPct val="20000"/>
        </a:spcBef>
        <a:spcAft>
          <a:spcPct val="0"/>
        </a:spcAft>
        <a:buChar char="»"/>
        <a:defRPr sz="1400">
          <a:solidFill>
            <a:srgbClr val="0A1F6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477963"/>
            <a:ext cx="8229600" cy="731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2286000"/>
            <a:ext cx="82296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smtClean="0">
                <a:solidFill>
                  <a:srgbClr val="0A1F62"/>
                </a:solidFill>
              </a:defRPr>
            </a:lvl1pPr>
          </a:lstStyle>
          <a:p>
            <a:pPr fontAlgn="base">
              <a:spcBef>
                <a:spcPct val="0"/>
              </a:spcBef>
              <a:spcAft>
                <a:spcPct val="0"/>
              </a:spcAft>
              <a:defRPr/>
            </a:pPr>
            <a:fld id="{F1FCDFB1-057B-4F35-820A-426EC3443E6F}"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3740002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rtl="0" eaLnBrk="0" fontAlgn="base" hangingPunct="0">
        <a:spcBef>
          <a:spcPct val="0"/>
        </a:spcBef>
        <a:spcAft>
          <a:spcPct val="0"/>
        </a:spcAft>
        <a:defRPr sz="2800" b="1">
          <a:solidFill>
            <a:srgbClr val="0A1F62"/>
          </a:solidFill>
          <a:latin typeface="+mj-lt"/>
          <a:ea typeface="+mj-ea"/>
          <a:cs typeface="+mj-cs"/>
        </a:defRPr>
      </a:lvl1pPr>
      <a:lvl2pPr algn="ctr" rtl="0" eaLnBrk="0" fontAlgn="base" hangingPunct="0">
        <a:spcBef>
          <a:spcPct val="0"/>
        </a:spcBef>
        <a:spcAft>
          <a:spcPct val="0"/>
        </a:spcAft>
        <a:defRPr sz="2800" b="1">
          <a:solidFill>
            <a:srgbClr val="0A1F62"/>
          </a:solidFill>
          <a:latin typeface="Arial" charset="0"/>
        </a:defRPr>
      </a:lvl2pPr>
      <a:lvl3pPr algn="ctr" rtl="0" eaLnBrk="0" fontAlgn="base" hangingPunct="0">
        <a:spcBef>
          <a:spcPct val="0"/>
        </a:spcBef>
        <a:spcAft>
          <a:spcPct val="0"/>
        </a:spcAft>
        <a:defRPr sz="2800" b="1">
          <a:solidFill>
            <a:srgbClr val="0A1F62"/>
          </a:solidFill>
          <a:latin typeface="Arial" charset="0"/>
        </a:defRPr>
      </a:lvl3pPr>
      <a:lvl4pPr algn="ctr" rtl="0" eaLnBrk="0" fontAlgn="base" hangingPunct="0">
        <a:spcBef>
          <a:spcPct val="0"/>
        </a:spcBef>
        <a:spcAft>
          <a:spcPct val="0"/>
        </a:spcAft>
        <a:defRPr sz="2800" b="1">
          <a:solidFill>
            <a:srgbClr val="0A1F62"/>
          </a:solidFill>
          <a:latin typeface="Arial" charset="0"/>
        </a:defRPr>
      </a:lvl4pPr>
      <a:lvl5pPr algn="ctr" rtl="0" eaLnBrk="0" fontAlgn="base" hangingPunct="0">
        <a:spcBef>
          <a:spcPct val="0"/>
        </a:spcBef>
        <a:spcAft>
          <a:spcPct val="0"/>
        </a:spcAft>
        <a:defRPr sz="2800" b="1">
          <a:solidFill>
            <a:srgbClr val="0A1F62"/>
          </a:solidFill>
          <a:latin typeface="Arial" charset="0"/>
        </a:defRPr>
      </a:lvl5pPr>
      <a:lvl6pPr marL="457200" algn="ctr" rtl="0" fontAlgn="base">
        <a:spcBef>
          <a:spcPct val="0"/>
        </a:spcBef>
        <a:spcAft>
          <a:spcPct val="0"/>
        </a:spcAft>
        <a:defRPr sz="2800" b="1">
          <a:solidFill>
            <a:srgbClr val="0A1F62"/>
          </a:solidFill>
          <a:latin typeface="Arial" charset="0"/>
        </a:defRPr>
      </a:lvl6pPr>
      <a:lvl7pPr marL="914400" algn="ctr" rtl="0" fontAlgn="base">
        <a:spcBef>
          <a:spcPct val="0"/>
        </a:spcBef>
        <a:spcAft>
          <a:spcPct val="0"/>
        </a:spcAft>
        <a:defRPr sz="2800" b="1">
          <a:solidFill>
            <a:srgbClr val="0A1F62"/>
          </a:solidFill>
          <a:latin typeface="Arial" charset="0"/>
        </a:defRPr>
      </a:lvl7pPr>
      <a:lvl8pPr marL="1371600" algn="ctr" rtl="0" fontAlgn="base">
        <a:spcBef>
          <a:spcPct val="0"/>
        </a:spcBef>
        <a:spcAft>
          <a:spcPct val="0"/>
        </a:spcAft>
        <a:defRPr sz="2800" b="1">
          <a:solidFill>
            <a:srgbClr val="0A1F62"/>
          </a:solidFill>
          <a:latin typeface="Arial" charset="0"/>
        </a:defRPr>
      </a:lvl8pPr>
      <a:lvl9pPr marL="1828800" algn="ctr" rtl="0" fontAlgn="base">
        <a:spcBef>
          <a:spcPct val="0"/>
        </a:spcBef>
        <a:spcAft>
          <a:spcPct val="0"/>
        </a:spcAft>
        <a:defRPr sz="2800" b="1">
          <a:solidFill>
            <a:srgbClr val="0A1F62"/>
          </a:solidFill>
          <a:latin typeface="Arial" charset="0"/>
        </a:defRPr>
      </a:lvl9pPr>
    </p:titleStyle>
    <p:bodyStyle>
      <a:lvl1pPr marL="342900" indent="-342900" algn="l" rtl="0" eaLnBrk="0" fontAlgn="base" hangingPunct="0">
        <a:spcBef>
          <a:spcPct val="20000"/>
        </a:spcBef>
        <a:spcAft>
          <a:spcPct val="0"/>
        </a:spcAft>
        <a:buChar char="•"/>
        <a:defRPr sz="2400">
          <a:solidFill>
            <a:srgbClr val="0A1F62"/>
          </a:solidFill>
          <a:latin typeface="+mn-lt"/>
          <a:ea typeface="+mn-ea"/>
          <a:cs typeface="+mn-cs"/>
        </a:defRPr>
      </a:lvl1pPr>
      <a:lvl2pPr marL="742950" indent="-285750" algn="l" rtl="0" eaLnBrk="0" fontAlgn="base" hangingPunct="0">
        <a:spcBef>
          <a:spcPct val="20000"/>
        </a:spcBef>
        <a:spcAft>
          <a:spcPct val="0"/>
        </a:spcAft>
        <a:buChar char="–"/>
        <a:defRPr sz="2000">
          <a:solidFill>
            <a:srgbClr val="0A1F62"/>
          </a:solidFill>
          <a:latin typeface="+mn-lt"/>
        </a:defRPr>
      </a:lvl2pPr>
      <a:lvl3pPr marL="1143000" indent="-228600" algn="l" rtl="0" eaLnBrk="0" fontAlgn="base" hangingPunct="0">
        <a:spcBef>
          <a:spcPct val="20000"/>
        </a:spcBef>
        <a:spcAft>
          <a:spcPct val="0"/>
        </a:spcAft>
        <a:buChar char="•"/>
        <a:defRPr sz="2400">
          <a:solidFill>
            <a:srgbClr val="0A1F62"/>
          </a:solidFill>
          <a:latin typeface="+mn-lt"/>
        </a:defRPr>
      </a:lvl3pPr>
      <a:lvl4pPr marL="1600200" indent="-228600" algn="l" rtl="0" eaLnBrk="0" fontAlgn="base" hangingPunct="0">
        <a:spcBef>
          <a:spcPct val="20000"/>
        </a:spcBef>
        <a:spcAft>
          <a:spcPct val="0"/>
        </a:spcAft>
        <a:buChar char="–"/>
        <a:defRPr sz="1600">
          <a:solidFill>
            <a:srgbClr val="0A1F62"/>
          </a:solidFill>
          <a:latin typeface="+mn-lt"/>
        </a:defRPr>
      </a:lvl4pPr>
      <a:lvl5pPr marL="2057400" indent="-228600" algn="l" rtl="0" eaLnBrk="0" fontAlgn="base" hangingPunct="0">
        <a:spcBef>
          <a:spcPct val="20000"/>
        </a:spcBef>
        <a:spcAft>
          <a:spcPct val="0"/>
        </a:spcAft>
        <a:buChar char="»"/>
        <a:defRPr sz="1400">
          <a:solidFill>
            <a:srgbClr val="0A1F62"/>
          </a:solidFill>
          <a:latin typeface="+mn-lt"/>
        </a:defRPr>
      </a:lvl5pPr>
      <a:lvl6pPr marL="2514600" indent="-228600" algn="l" rtl="0" fontAlgn="base">
        <a:spcBef>
          <a:spcPct val="20000"/>
        </a:spcBef>
        <a:spcAft>
          <a:spcPct val="0"/>
        </a:spcAft>
        <a:buChar char="»"/>
        <a:defRPr sz="1400">
          <a:solidFill>
            <a:srgbClr val="0A1F62"/>
          </a:solidFill>
          <a:latin typeface="+mn-lt"/>
        </a:defRPr>
      </a:lvl6pPr>
      <a:lvl7pPr marL="2971800" indent="-228600" algn="l" rtl="0" fontAlgn="base">
        <a:spcBef>
          <a:spcPct val="20000"/>
        </a:spcBef>
        <a:spcAft>
          <a:spcPct val="0"/>
        </a:spcAft>
        <a:buChar char="»"/>
        <a:defRPr sz="1400">
          <a:solidFill>
            <a:srgbClr val="0A1F62"/>
          </a:solidFill>
          <a:latin typeface="+mn-lt"/>
        </a:defRPr>
      </a:lvl7pPr>
      <a:lvl8pPr marL="3429000" indent="-228600" algn="l" rtl="0" fontAlgn="base">
        <a:spcBef>
          <a:spcPct val="20000"/>
        </a:spcBef>
        <a:spcAft>
          <a:spcPct val="0"/>
        </a:spcAft>
        <a:buChar char="»"/>
        <a:defRPr sz="1400">
          <a:solidFill>
            <a:srgbClr val="0A1F62"/>
          </a:solidFill>
          <a:latin typeface="+mn-lt"/>
        </a:defRPr>
      </a:lvl8pPr>
      <a:lvl9pPr marL="3886200" indent="-228600" algn="l" rtl="0" fontAlgn="base">
        <a:spcBef>
          <a:spcPct val="20000"/>
        </a:spcBef>
        <a:spcAft>
          <a:spcPct val="0"/>
        </a:spcAft>
        <a:buChar char="»"/>
        <a:defRPr sz="1400">
          <a:solidFill>
            <a:srgbClr val="0A1F6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2" Type="http://schemas.openxmlformats.org/officeDocument/2006/relationships/hyperlink" Target="mailto:michelle.diamond@fema.dhs.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a:xfrm>
            <a:off x="304800" y="1676400"/>
            <a:ext cx="7772400" cy="1066800"/>
          </a:xfrm>
          <a:prstGeom prst="rect">
            <a:avLst/>
          </a:prstGeom>
        </p:spPr>
        <p:txBody>
          <a:bodyPr/>
          <a:lstStyle>
            <a:lvl1pPr algn="l" rtl="0" eaLnBrk="0" fontAlgn="base" hangingPunct="0">
              <a:spcBef>
                <a:spcPct val="0"/>
              </a:spcBef>
              <a:spcAft>
                <a:spcPct val="0"/>
              </a:spcAft>
              <a:defRPr sz="4200">
                <a:solidFill>
                  <a:srgbClr val="000063"/>
                </a:solidFill>
                <a:latin typeface="+mj-lt"/>
                <a:ea typeface="ＭＳ Ｐゴシック" charset="0"/>
                <a:cs typeface="ＭＳ Ｐゴシック" charset="0"/>
              </a:defRPr>
            </a:lvl1pPr>
            <a:lvl2pPr algn="l" rtl="0" eaLnBrk="0" fontAlgn="base" hangingPunct="0">
              <a:spcBef>
                <a:spcPct val="0"/>
              </a:spcBef>
              <a:spcAft>
                <a:spcPct val="0"/>
              </a:spcAft>
              <a:defRPr sz="4200">
                <a:solidFill>
                  <a:srgbClr val="000063"/>
                </a:solidFill>
                <a:latin typeface="Times New Roman" pitchFamily="18" charset="0"/>
                <a:ea typeface="ＭＳ Ｐゴシック" charset="0"/>
                <a:cs typeface="ＭＳ Ｐゴシック" charset="0"/>
              </a:defRPr>
            </a:lvl2pPr>
            <a:lvl3pPr algn="l" rtl="0" eaLnBrk="0" fontAlgn="base" hangingPunct="0">
              <a:spcBef>
                <a:spcPct val="0"/>
              </a:spcBef>
              <a:spcAft>
                <a:spcPct val="0"/>
              </a:spcAft>
              <a:defRPr sz="4200">
                <a:solidFill>
                  <a:srgbClr val="000063"/>
                </a:solidFill>
                <a:latin typeface="Times New Roman" pitchFamily="18" charset="0"/>
                <a:ea typeface="ＭＳ Ｐゴシック" charset="0"/>
                <a:cs typeface="ＭＳ Ｐゴシック" charset="0"/>
              </a:defRPr>
            </a:lvl3pPr>
            <a:lvl4pPr algn="l" rtl="0" eaLnBrk="0" fontAlgn="base" hangingPunct="0">
              <a:spcBef>
                <a:spcPct val="0"/>
              </a:spcBef>
              <a:spcAft>
                <a:spcPct val="0"/>
              </a:spcAft>
              <a:defRPr sz="4200">
                <a:solidFill>
                  <a:srgbClr val="000063"/>
                </a:solidFill>
                <a:latin typeface="Times New Roman" pitchFamily="18" charset="0"/>
                <a:ea typeface="ＭＳ Ｐゴシック" charset="0"/>
                <a:cs typeface="ＭＳ Ｐゴシック" charset="0"/>
              </a:defRPr>
            </a:lvl4pPr>
            <a:lvl5pPr algn="l" rtl="0" eaLnBrk="0" fontAlgn="base" hangingPunct="0">
              <a:spcBef>
                <a:spcPct val="0"/>
              </a:spcBef>
              <a:spcAft>
                <a:spcPct val="0"/>
              </a:spcAft>
              <a:defRPr sz="4200">
                <a:solidFill>
                  <a:srgbClr val="000063"/>
                </a:solidFill>
                <a:latin typeface="Times New Roman" pitchFamily="18" charset="0"/>
                <a:ea typeface="ＭＳ Ｐゴシック" charset="0"/>
                <a:cs typeface="ＭＳ Ｐゴシック" charset="0"/>
              </a:defRPr>
            </a:lvl5pPr>
            <a:lvl6pPr marL="457200" algn="l" rtl="0" fontAlgn="base">
              <a:spcBef>
                <a:spcPct val="0"/>
              </a:spcBef>
              <a:spcAft>
                <a:spcPct val="0"/>
              </a:spcAft>
              <a:defRPr sz="4200">
                <a:solidFill>
                  <a:srgbClr val="0070B2"/>
                </a:solidFill>
                <a:latin typeface="Times New Roman" pitchFamily="18" charset="0"/>
              </a:defRPr>
            </a:lvl6pPr>
            <a:lvl7pPr marL="914400" algn="l" rtl="0" fontAlgn="base">
              <a:spcBef>
                <a:spcPct val="0"/>
              </a:spcBef>
              <a:spcAft>
                <a:spcPct val="0"/>
              </a:spcAft>
              <a:defRPr sz="4200">
                <a:solidFill>
                  <a:srgbClr val="0070B2"/>
                </a:solidFill>
                <a:latin typeface="Times New Roman" pitchFamily="18" charset="0"/>
              </a:defRPr>
            </a:lvl7pPr>
            <a:lvl8pPr marL="1371600" algn="l" rtl="0" fontAlgn="base">
              <a:spcBef>
                <a:spcPct val="0"/>
              </a:spcBef>
              <a:spcAft>
                <a:spcPct val="0"/>
              </a:spcAft>
              <a:defRPr sz="4200">
                <a:solidFill>
                  <a:srgbClr val="0070B2"/>
                </a:solidFill>
                <a:latin typeface="Times New Roman" pitchFamily="18" charset="0"/>
              </a:defRPr>
            </a:lvl8pPr>
            <a:lvl9pPr marL="1828800" algn="l" rtl="0" fontAlgn="base">
              <a:spcBef>
                <a:spcPct val="0"/>
              </a:spcBef>
              <a:spcAft>
                <a:spcPct val="0"/>
              </a:spcAft>
              <a:defRPr sz="4200">
                <a:solidFill>
                  <a:srgbClr val="0070B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schemeClr val="tx2"/>
                </a:solidFill>
                <a:effectLst/>
                <a:uLnTx/>
                <a:uFillTx/>
                <a:latin typeface="Lucida Bright" pitchFamily="18" charset="0"/>
                <a:ea typeface="Calibri" pitchFamily="34" charset="0"/>
                <a:cs typeface="JoannaMT-Bold"/>
              </a:rPr>
              <a:t>Operationalizing</a:t>
            </a:r>
            <a:r>
              <a:rPr kumimoji="0" lang="en-US" sz="4000" b="1" i="0" u="none" strike="noStrike" kern="1200" cap="none" spc="0" normalizeH="0" noProof="0" dirty="0" smtClean="0">
                <a:ln>
                  <a:noFill/>
                </a:ln>
                <a:solidFill>
                  <a:schemeClr val="tx2"/>
                </a:solidFill>
                <a:effectLst/>
                <a:uLnTx/>
                <a:uFillTx/>
                <a:latin typeface="Lucida Bright" pitchFamily="18" charset="0"/>
                <a:ea typeface="Calibri" pitchFamily="34" charset="0"/>
                <a:cs typeface="JoannaMT-Bold"/>
              </a:rPr>
              <a:t> the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noProof="0" dirty="0" smtClean="0">
                <a:ln>
                  <a:noFill/>
                </a:ln>
                <a:solidFill>
                  <a:schemeClr val="tx2"/>
                </a:solidFill>
                <a:effectLst/>
                <a:uLnTx/>
                <a:uFillTx/>
                <a:latin typeface="Lucida Bright" pitchFamily="18" charset="0"/>
                <a:ea typeface="Calibri" pitchFamily="34" charset="0"/>
                <a:cs typeface="JoannaMT-Bold"/>
              </a:rPr>
              <a:t>National Disaster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noProof="0" dirty="0" smtClean="0">
                <a:ln>
                  <a:noFill/>
                </a:ln>
                <a:solidFill>
                  <a:schemeClr val="tx2"/>
                </a:solidFill>
                <a:effectLst/>
                <a:uLnTx/>
                <a:uFillTx/>
                <a:latin typeface="Lucida Bright" pitchFamily="18" charset="0"/>
                <a:ea typeface="Calibri" pitchFamily="34" charset="0"/>
                <a:cs typeface="JoannaMT-Bold"/>
              </a:rPr>
              <a:t>Recovery Framework</a:t>
            </a:r>
            <a:endParaRPr kumimoji="0" lang="en-US" sz="4000" b="1" i="0" u="none" strike="noStrike" kern="1200" cap="none" spc="0" normalizeH="0" baseline="0" noProof="0" dirty="0" smtClean="0">
              <a:ln>
                <a:noFill/>
              </a:ln>
              <a:solidFill>
                <a:schemeClr val="tx2"/>
              </a:solidFill>
              <a:effectLst/>
              <a:uLnTx/>
              <a:uFillTx/>
              <a:latin typeface="Lucida Bright" pitchFamily="18" charset="0"/>
              <a:ea typeface="Calibri" pitchFamily="34" charset="0"/>
              <a:cs typeface="JoannaMT-Bold"/>
            </a:endParaRPr>
          </a:p>
        </p:txBody>
      </p:sp>
      <p:sp>
        <p:nvSpPr>
          <p:cNvPr id="7" name="TextBox 6"/>
          <p:cNvSpPr txBox="1"/>
          <p:nvPr/>
        </p:nvSpPr>
        <p:spPr>
          <a:xfrm>
            <a:off x="304800" y="4291280"/>
            <a:ext cx="5181600" cy="1323439"/>
          </a:xfrm>
          <a:prstGeom prst="rect">
            <a:avLst/>
          </a:prstGeom>
          <a:noFill/>
        </p:spPr>
        <p:txBody>
          <a:bodyPr wrap="square" rtlCol="0">
            <a:spAutoFit/>
          </a:bodyPr>
          <a:lstStyle/>
          <a:p>
            <a:r>
              <a:rPr lang="en-US" sz="2000" b="1" dirty="0" smtClean="0">
                <a:latin typeface="Calibri" pitchFamily="34" charset="0"/>
                <a:cs typeface="Calibri" pitchFamily="34" charset="0"/>
              </a:rPr>
              <a:t>Michelle Diamond</a:t>
            </a:r>
          </a:p>
          <a:p>
            <a:r>
              <a:rPr lang="en-US" sz="2000" b="1" dirty="0" smtClean="0">
                <a:latin typeface="Calibri" pitchFamily="34" charset="0"/>
                <a:cs typeface="Calibri" pitchFamily="34" charset="0"/>
              </a:rPr>
              <a:t>Community Planning and Capacity Building Coordinator</a:t>
            </a:r>
          </a:p>
          <a:p>
            <a:r>
              <a:rPr lang="en-US" sz="2000" b="1" dirty="0" smtClean="0">
                <a:latin typeface="Calibri" pitchFamily="34" charset="0"/>
                <a:cs typeface="Calibri" pitchFamily="34" charset="0"/>
              </a:rPr>
              <a:t>FEMA Region III</a:t>
            </a:r>
            <a:endParaRPr lang="en-US" sz="2000" b="1" dirty="0">
              <a:latin typeface="Calibri" pitchFamily="34" charset="0"/>
              <a:cs typeface="Calibri" pitchFamily="34"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3352800"/>
            <a:ext cx="24717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22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5003800" y="920750"/>
            <a:ext cx="3048000" cy="54229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4" name="AutoShape 6"/>
          <p:cNvSpPr>
            <a:spLocks noChangeArrowheads="1"/>
          </p:cNvSpPr>
          <p:nvPr/>
        </p:nvSpPr>
        <p:spPr bwMode="auto">
          <a:xfrm>
            <a:off x="1219200" y="4256088"/>
            <a:ext cx="2911475" cy="342900"/>
          </a:xfrm>
          <a:prstGeom prst="roundRect">
            <a:avLst>
              <a:gd name="adj" fmla="val 16667"/>
            </a:avLst>
          </a:prstGeom>
          <a:solidFill>
            <a:schemeClr val="accent3"/>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nchorCtr="1"/>
          <a:lstStyle/>
          <a:p>
            <a:pPr algn="ctr" defTabSz="457200" fontAlgn="base">
              <a:spcBef>
                <a:spcPct val="0"/>
              </a:spcBef>
              <a:spcAft>
                <a:spcPts val="1000"/>
              </a:spcAft>
              <a:defRPr/>
            </a:pPr>
            <a:r>
              <a:rPr lang="en-US" sz="1200" b="1" dirty="0">
                <a:solidFill>
                  <a:schemeClr val="tx1"/>
                </a:solidFill>
              </a:rPr>
              <a:t>ESF #10 - Oil &amp; Hazardous </a:t>
            </a:r>
            <a:r>
              <a:rPr lang="en-US" sz="1200" b="1" dirty="0" smtClean="0">
                <a:solidFill>
                  <a:schemeClr val="tx1"/>
                </a:solidFill>
              </a:rPr>
              <a:t>Materials </a:t>
            </a:r>
            <a:r>
              <a:rPr lang="en-US" sz="1200" b="1" dirty="0">
                <a:solidFill>
                  <a:schemeClr val="tx1"/>
                </a:solidFill>
              </a:rPr>
              <a:t>Response</a:t>
            </a:r>
          </a:p>
        </p:txBody>
      </p:sp>
      <p:sp>
        <p:nvSpPr>
          <p:cNvPr id="5" name="AutoShape 7"/>
          <p:cNvSpPr>
            <a:spLocks noChangeArrowheads="1"/>
          </p:cNvSpPr>
          <p:nvPr/>
        </p:nvSpPr>
        <p:spPr bwMode="auto">
          <a:xfrm>
            <a:off x="1219200" y="4700588"/>
            <a:ext cx="2911475" cy="342900"/>
          </a:xfrm>
          <a:prstGeom prst="roundRect">
            <a:avLst>
              <a:gd name="adj" fmla="val 16667"/>
            </a:avLst>
          </a:prstGeom>
          <a:solidFill>
            <a:schemeClr val="accent3"/>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nchorCtr="1"/>
          <a:lstStyle/>
          <a:p>
            <a:pPr algn="ctr" defTabSz="457200" fontAlgn="base">
              <a:spcBef>
                <a:spcPct val="0"/>
              </a:spcBef>
              <a:spcAft>
                <a:spcPts val="1000"/>
              </a:spcAft>
              <a:defRPr/>
            </a:pPr>
            <a:r>
              <a:rPr lang="en-US" sz="1200" b="1" dirty="0">
                <a:solidFill>
                  <a:schemeClr val="tx1"/>
                </a:solidFill>
              </a:rPr>
              <a:t>ESF #11 - Agriculture &amp; Natural Resources</a:t>
            </a:r>
          </a:p>
        </p:txBody>
      </p:sp>
      <p:sp>
        <p:nvSpPr>
          <p:cNvPr id="6" name="AutoShape 10"/>
          <p:cNvSpPr>
            <a:spLocks noChangeArrowheads="1"/>
          </p:cNvSpPr>
          <p:nvPr/>
        </p:nvSpPr>
        <p:spPr bwMode="auto">
          <a:xfrm>
            <a:off x="1219200" y="920750"/>
            <a:ext cx="2911475" cy="209550"/>
          </a:xfrm>
          <a:prstGeom prst="roundRect">
            <a:avLst>
              <a:gd name="adj" fmla="val 16667"/>
            </a:avLst>
          </a:prstGeom>
          <a:solidFill>
            <a:schemeClr val="accent3"/>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nchorCtr="1"/>
          <a:lstStyle/>
          <a:p>
            <a:pPr algn="ctr" defTabSz="457200" fontAlgn="base">
              <a:spcBef>
                <a:spcPct val="0"/>
              </a:spcBef>
              <a:spcAft>
                <a:spcPts val="1000"/>
              </a:spcAft>
              <a:defRPr/>
            </a:pPr>
            <a:r>
              <a:rPr lang="en-US" sz="1200" b="1" dirty="0">
                <a:solidFill>
                  <a:schemeClr val="tx1"/>
                </a:solidFill>
              </a:rPr>
              <a:t>ESF #2 - Communications </a:t>
            </a:r>
          </a:p>
        </p:txBody>
      </p:sp>
      <p:sp>
        <p:nvSpPr>
          <p:cNvPr id="7" name="AutoShape 11"/>
          <p:cNvSpPr>
            <a:spLocks noChangeArrowheads="1"/>
          </p:cNvSpPr>
          <p:nvPr/>
        </p:nvSpPr>
        <p:spPr bwMode="auto">
          <a:xfrm>
            <a:off x="1219200" y="6003925"/>
            <a:ext cx="2911475" cy="206375"/>
          </a:xfrm>
          <a:prstGeom prst="roundRect">
            <a:avLst>
              <a:gd name="adj" fmla="val 16667"/>
            </a:avLst>
          </a:prstGeom>
          <a:solidFill>
            <a:schemeClr val="accent3"/>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nchorCtr="1"/>
          <a:lstStyle/>
          <a:p>
            <a:pPr algn="ctr" defTabSz="457200" fontAlgn="base">
              <a:spcBef>
                <a:spcPct val="0"/>
              </a:spcBef>
              <a:spcAft>
                <a:spcPts val="1000"/>
              </a:spcAft>
              <a:defRPr/>
            </a:pPr>
            <a:r>
              <a:rPr lang="en-US" sz="1200" b="1" dirty="0">
                <a:solidFill>
                  <a:schemeClr val="tx1"/>
                </a:solidFill>
              </a:rPr>
              <a:t>ESF #15 – External Affairs</a:t>
            </a:r>
          </a:p>
        </p:txBody>
      </p:sp>
      <p:sp>
        <p:nvSpPr>
          <p:cNvPr id="8" name="AutoShape 14"/>
          <p:cNvSpPr>
            <a:spLocks noChangeArrowheads="1"/>
          </p:cNvSpPr>
          <p:nvPr/>
        </p:nvSpPr>
        <p:spPr bwMode="auto">
          <a:xfrm>
            <a:off x="5173663" y="3844925"/>
            <a:ext cx="2681287" cy="411163"/>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defTabSz="457200" fontAlgn="base">
              <a:spcBef>
                <a:spcPct val="0"/>
              </a:spcBef>
              <a:spcAft>
                <a:spcPts val="1000"/>
              </a:spcAft>
              <a:defRPr/>
            </a:pPr>
            <a:r>
              <a:rPr lang="en-US" sz="1200" b="1" dirty="0">
                <a:solidFill>
                  <a:prstClr val="white"/>
                </a:solidFill>
              </a:rPr>
              <a:t>Natural &amp; Cultural Resources</a:t>
            </a:r>
          </a:p>
        </p:txBody>
      </p:sp>
      <p:sp>
        <p:nvSpPr>
          <p:cNvPr id="9" name="AutoShape 15"/>
          <p:cNvSpPr>
            <a:spLocks noChangeArrowheads="1"/>
          </p:cNvSpPr>
          <p:nvPr/>
        </p:nvSpPr>
        <p:spPr bwMode="auto">
          <a:xfrm>
            <a:off x="5173663" y="2955925"/>
            <a:ext cx="2681287" cy="204788"/>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defTabSz="457200" fontAlgn="base">
              <a:spcBef>
                <a:spcPct val="0"/>
              </a:spcBef>
              <a:spcAft>
                <a:spcPts val="1000"/>
              </a:spcAft>
              <a:defRPr/>
            </a:pPr>
            <a:r>
              <a:rPr lang="en-US" sz="1200" b="1" dirty="0">
                <a:solidFill>
                  <a:prstClr val="white"/>
                </a:solidFill>
              </a:rPr>
              <a:t>Health &amp; Social Services</a:t>
            </a:r>
          </a:p>
        </p:txBody>
      </p:sp>
      <p:sp>
        <p:nvSpPr>
          <p:cNvPr id="10" name="AutoShape 16"/>
          <p:cNvSpPr>
            <a:spLocks noChangeArrowheads="1"/>
          </p:cNvSpPr>
          <p:nvPr/>
        </p:nvSpPr>
        <p:spPr bwMode="auto">
          <a:xfrm>
            <a:off x="5173663" y="2066925"/>
            <a:ext cx="2681287" cy="204788"/>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defTabSz="457200" fontAlgn="base">
              <a:spcBef>
                <a:spcPct val="0"/>
              </a:spcBef>
              <a:spcAft>
                <a:spcPts val="1000"/>
              </a:spcAft>
              <a:defRPr/>
            </a:pPr>
            <a:r>
              <a:rPr lang="en-US" sz="1200" b="1">
                <a:solidFill>
                  <a:prstClr val="white"/>
                </a:solidFill>
              </a:rPr>
              <a:t>Housing Recovery</a:t>
            </a:r>
          </a:p>
        </p:txBody>
      </p:sp>
      <p:sp>
        <p:nvSpPr>
          <p:cNvPr id="11" name="AutoShape 17"/>
          <p:cNvSpPr>
            <a:spLocks noChangeArrowheads="1"/>
          </p:cNvSpPr>
          <p:nvPr/>
        </p:nvSpPr>
        <p:spPr bwMode="auto">
          <a:xfrm>
            <a:off x="5173663" y="5799138"/>
            <a:ext cx="2681287" cy="411162"/>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defTabSz="457200" fontAlgn="base">
              <a:spcBef>
                <a:spcPct val="0"/>
              </a:spcBef>
              <a:spcAft>
                <a:spcPts val="1000"/>
              </a:spcAft>
              <a:defRPr/>
            </a:pPr>
            <a:r>
              <a:rPr lang="en-US" sz="1200" b="1" dirty="0">
                <a:solidFill>
                  <a:prstClr val="white"/>
                </a:solidFill>
              </a:rPr>
              <a:t>Community Planning &amp; Capacity Building</a:t>
            </a:r>
          </a:p>
        </p:txBody>
      </p:sp>
      <p:sp>
        <p:nvSpPr>
          <p:cNvPr id="15" name="AutoShape 10"/>
          <p:cNvSpPr>
            <a:spLocks noChangeArrowheads="1"/>
          </p:cNvSpPr>
          <p:nvPr/>
        </p:nvSpPr>
        <p:spPr bwMode="auto">
          <a:xfrm>
            <a:off x="1219200" y="593726"/>
            <a:ext cx="2911475" cy="201832"/>
          </a:xfrm>
          <a:prstGeom prst="roundRect">
            <a:avLst>
              <a:gd name="adj" fmla="val 16667"/>
            </a:avLst>
          </a:prstGeom>
          <a:solidFill>
            <a:schemeClr val="accent3"/>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nchorCtr="1"/>
          <a:lstStyle/>
          <a:p>
            <a:pPr algn="ctr" defTabSz="457200" fontAlgn="base">
              <a:spcBef>
                <a:spcPct val="0"/>
              </a:spcBef>
              <a:spcAft>
                <a:spcPts val="1000"/>
              </a:spcAft>
              <a:defRPr/>
            </a:pPr>
            <a:r>
              <a:rPr lang="en-US" sz="1200" b="1" dirty="0">
                <a:solidFill>
                  <a:schemeClr val="tx1"/>
                </a:solidFill>
              </a:rPr>
              <a:t>ESF #1 - Transportation</a:t>
            </a:r>
          </a:p>
        </p:txBody>
      </p:sp>
      <p:sp>
        <p:nvSpPr>
          <p:cNvPr id="16" name="AutoShape 11"/>
          <p:cNvSpPr>
            <a:spLocks noChangeArrowheads="1"/>
          </p:cNvSpPr>
          <p:nvPr/>
        </p:nvSpPr>
        <p:spPr bwMode="auto">
          <a:xfrm>
            <a:off x="1219200" y="1176338"/>
            <a:ext cx="2911475" cy="342900"/>
          </a:xfrm>
          <a:prstGeom prst="roundRect">
            <a:avLst>
              <a:gd name="adj" fmla="val 16667"/>
            </a:avLst>
          </a:prstGeom>
          <a:solidFill>
            <a:schemeClr val="accent3"/>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nchorCtr="1"/>
          <a:lstStyle/>
          <a:p>
            <a:pPr algn="ctr" defTabSz="457200" fontAlgn="base">
              <a:spcBef>
                <a:spcPct val="0"/>
              </a:spcBef>
              <a:spcAft>
                <a:spcPct val="0"/>
              </a:spcAft>
              <a:defRPr/>
            </a:pPr>
            <a:r>
              <a:rPr lang="en-US" sz="1200" b="1" dirty="0">
                <a:solidFill>
                  <a:schemeClr val="tx1"/>
                </a:solidFill>
              </a:rPr>
              <a:t>ESF #3 - Public Works &amp; Engineering</a:t>
            </a:r>
          </a:p>
        </p:txBody>
      </p:sp>
      <p:sp>
        <p:nvSpPr>
          <p:cNvPr id="17" name="AutoShape 12"/>
          <p:cNvSpPr>
            <a:spLocks noChangeArrowheads="1"/>
          </p:cNvSpPr>
          <p:nvPr/>
        </p:nvSpPr>
        <p:spPr bwMode="auto">
          <a:xfrm>
            <a:off x="1219200" y="1638519"/>
            <a:ext cx="2911475" cy="190281"/>
          </a:xfrm>
          <a:prstGeom prst="roundRect">
            <a:avLst>
              <a:gd name="adj" fmla="val 16667"/>
            </a:avLst>
          </a:prstGeom>
          <a:solidFill>
            <a:schemeClr val="accent3"/>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nchorCtr="1"/>
          <a:lstStyle/>
          <a:p>
            <a:pPr algn="ctr" defTabSz="457200" fontAlgn="base">
              <a:spcBef>
                <a:spcPct val="0"/>
              </a:spcBef>
              <a:spcAft>
                <a:spcPts val="1000"/>
              </a:spcAft>
              <a:defRPr/>
            </a:pPr>
            <a:r>
              <a:rPr lang="en-US" sz="1200" b="1" dirty="0">
                <a:solidFill>
                  <a:schemeClr val="tx1"/>
                </a:solidFill>
              </a:rPr>
              <a:t>ESF #12 - Energy</a:t>
            </a:r>
          </a:p>
        </p:txBody>
      </p:sp>
      <p:sp>
        <p:nvSpPr>
          <p:cNvPr id="18" name="AutoShape 17"/>
          <p:cNvSpPr>
            <a:spLocks noChangeArrowheads="1"/>
          </p:cNvSpPr>
          <p:nvPr/>
        </p:nvSpPr>
        <p:spPr bwMode="auto">
          <a:xfrm>
            <a:off x="5173663" y="1176338"/>
            <a:ext cx="2681287" cy="206375"/>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defTabSz="457200" fontAlgn="base">
              <a:spcBef>
                <a:spcPct val="0"/>
              </a:spcBef>
              <a:spcAft>
                <a:spcPts val="1000"/>
              </a:spcAft>
              <a:defRPr/>
            </a:pPr>
            <a:r>
              <a:rPr lang="en-US" sz="1200" b="1" dirty="0">
                <a:solidFill>
                  <a:prstClr val="white"/>
                </a:solidFill>
              </a:rPr>
              <a:t>Infrastructure Support</a:t>
            </a:r>
          </a:p>
        </p:txBody>
      </p:sp>
      <p:sp>
        <p:nvSpPr>
          <p:cNvPr id="23" name="AutoShape 7"/>
          <p:cNvSpPr>
            <a:spLocks noChangeArrowheads="1"/>
          </p:cNvSpPr>
          <p:nvPr/>
        </p:nvSpPr>
        <p:spPr bwMode="auto">
          <a:xfrm>
            <a:off x="1219200" y="3059113"/>
            <a:ext cx="2911475" cy="342900"/>
          </a:xfrm>
          <a:prstGeom prst="roundRect">
            <a:avLst>
              <a:gd name="adj" fmla="val 16667"/>
            </a:avLst>
          </a:prstGeom>
          <a:solidFill>
            <a:schemeClr val="accent3"/>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nchorCtr="1"/>
          <a:lstStyle/>
          <a:p>
            <a:pPr algn="ctr" defTabSz="457200" fontAlgn="base">
              <a:spcBef>
                <a:spcPct val="0"/>
              </a:spcBef>
              <a:spcAft>
                <a:spcPts val="1000"/>
              </a:spcAft>
              <a:defRPr/>
            </a:pPr>
            <a:r>
              <a:rPr lang="en-US" sz="1200" b="1" dirty="0">
                <a:solidFill>
                  <a:schemeClr val="tx1"/>
                </a:solidFill>
              </a:rPr>
              <a:t>ESF #8 - Public Health &amp; Medical Services</a:t>
            </a:r>
          </a:p>
        </p:txBody>
      </p:sp>
      <p:sp>
        <p:nvSpPr>
          <p:cNvPr id="24" name="AutoShape 7"/>
          <p:cNvSpPr>
            <a:spLocks noChangeArrowheads="1"/>
          </p:cNvSpPr>
          <p:nvPr/>
        </p:nvSpPr>
        <p:spPr bwMode="auto">
          <a:xfrm>
            <a:off x="1219200" y="2474913"/>
            <a:ext cx="2911475" cy="481012"/>
          </a:xfrm>
          <a:prstGeom prst="roundRect">
            <a:avLst>
              <a:gd name="adj" fmla="val 16667"/>
            </a:avLst>
          </a:prstGeom>
          <a:solidFill>
            <a:schemeClr val="accent3"/>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nchorCtr="1"/>
          <a:lstStyle/>
          <a:p>
            <a:pPr algn="ctr" defTabSz="457200" fontAlgn="base">
              <a:spcBef>
                <a:spcPct val="0"/>
              </a:spcBef>
              <a:spcAft>
                <a:spcPts val="1000"/>
              </a:spcAft>
              <a:defRPr/>
            </a:pPr>
            <a:r>
              <a:rPr lang="en-US" sz="1200" b="1" dirty="0">
                <a:solidFill>
                  <a:schemeClr val="tx1"/>
                </a:solidFill>
              </a:rPr>
              <a:t>ESF #6 - Mass Care, Emergency Assistance, Housing, &amp; Human Services</a:t>
            </a:r>
          </a:p>
        </p:txBody>
      </p:sp>
      <p:sp>
        <p:nvSpPr>
          <p:cNvPr id="40" name="AutoShape 17"/>
          <p:cNvSpPr>
            <a:spLocks noChangeArrowheads="1"/>
          </p:cNvSpPr>
          <p:nvPr/>
        </p:nvSpPr>
        <p:spPr bwMode="auto">
          <a:xfrm>
            <a:off x="5173663" y="4940300"/>
            <a:ext cx="2681287" cy="204788"/>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defTabSz="457200" fontAlgn="base">
              <a:spcBef>
                <a:spcPct val="0"/>
              </a:spcBef>
              <a:spcAft>
                <a:spcPts val="1000"/>
              </a:spcAft>
              <a:defRPr/>
            </a:pPr>
            <a:r>
              <a:rPr lang="en-US" sz="1200" b="1" dirty="0">
                <a:solidFill>
                  <a:prstClr val="white"/>
                </a:solidFill>
              </a:rPr>
              <a:t>Economic</a:t>
            </a:r>
          </a:p>
        </p:txBody>
      </p:sp>
      <p:sp>
        <p:nvSpPr>
          <p:cNvPr id="52" name="AutoShape 7"/>
          <p:cNvSpPr>
            <a:spLocks noChangeArrowheads="1"/>
          </p:cNvSpPr>
          <p:nvPr/>
        </p:nvSpPr>
        <p:spPr bwMode="auto">
          <a:xfrm>
            <a:off x="1219200" y="5627688"/>
            <a:ext cx="2911475" cy="342900"/>
          </a:xfrm>
          <a:prstGeom prst="roundRect">
            <a:avLst>
              <a:gd name="adj" fmla="val 16667"/>
            </a:avLst>
          </a:prstGeom>
          <a:solidFill>
            <a:schemeClr val="accent3"/>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nchorCtr="1"/>
          <a:lstStyle/>
          <a:p>
            <a:pPr algn="ctr" defTabSz="457200" fontAlgn="base">
              <a:spcBef>
                <a:spcPct val="0"/>
              </a:spcBef>
              <a:spcAft>
                <a:spcPts val="1000"/>
              </a:spcAft>
              <a:defRPr/>
            </a:pPr>
            <a:r>
              <a:rPr lang="en-US" sz="1200" b="1" dirty="0">
                <a:solidFill>
                  <a:schemeClr val="tx1"/>
                </a:solidFill>
              </a:rPr>
              <a:t>ESF #14 – Long-Term Community Recovery</a:t>
            </a:r>
          </a:p>
        </p:txBody>
      </p:sp>
      <p:sp>
        <p:nvSpPr>
          <p:cNvPr id="59" name="AutoShape 12"/>
          <p:cNvSpPr>
            <a:spLocks noChangeArrowheads="1"/>
          </p:cNvSpPr>
          <p:nvPr/>
        </p:nvSpPr>
        <p:spPr bwMode="auto">
          <a:xfrm>
            <a:off x="228600" y="1860550"/>
            <a:ext cx="2682875" cy="206375"/>
          </a:xfrm>
          <a:prstGeom prst="roundRect">
            <a:avLst>
              <a:gd name="adj" fmla="val 16667"/>
            </a:avLst>
          </a:prstGeom>
          <a:solidFill>
            <a:schemeClr val="bg1">
              <a:lumMod val="85000"/>
            </a:schemeClr>
          </a:solidFill>
          <a:ln>
            <a:solidFill>
              <a:schemeClr val="tx1">
                <a:lumMod val="50000"/>
                <a:lumOff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nchorCtr="1"/>
          <a:lstStyle/>
          <a:p>
            <a:pPr algn="ctr" defTabSz="457200" fontAlgn="base">
              <a:spcBef>
                <a:spcPct val="0"/>
              </a:spcBef>
              <a:spcAft>
                <a:spcPts val="1000"/>
              </a:spcAft>
              <a:defRPr/>
            </a:pPr>
            <a:r>
              <a:rPr lang="en-US" sz="1200" b="1" dirty="0">
                <a:solidFill>
                  <a:schemeClr val="tx1"/>
                </a:solidFill>
              </a:rPr>
              <a:t>ESF #4 - Firefighting</a:t>
            </a:r>
          </a:p>
        </p:txBody>
      </p:sp>
      <p:sp>
        <p:nvSpPr>
          <p:cNvPr id="61" name="AutoShape 12"/>
          <p:cNvSpPr>
            <a:spLocks noChangeArrowheads="1"/>
          </p:cNvSpPr>
          <p:nvPr/>
        </p:nvSpPr>
        <p:spPr bwMode="auto">
          <a:xfrm>
            <a:off x="228600" y="3422650"/>
            <a:ext cx="2682875" cy="479425"/>
          </a:xfrm>
          <a:prstGeom prst="roundRect">
            <a:avLst>
              <a:gd name="adj" fmla="val 16667"/>
            </a:avLst>
          </a:prstGeom>
          <a:solidFill>
            <a:schemeClr val="bg1">
              <a:lumMod val="85000"/>
            </a:schemeClr>
          </a:solidFill>
          <a:ln>
            <a:solidFill>
              <a:schemeClr val="tx1">
                <a:lumMod val="50000"/>
                <a:lumOff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nchorCtr="1"/>
          <a:lstStyle/>
          <a:p>
            <a:pPr algn="ctr" defTabSz="457200" fontAlgn="base">
              <a:spcBef>
                <a:spcPct val="0"/>
              </a:spcBef>
              <a:spcAft>
                <a:spcPts val="1000"/>
              </a:spcAft>
              <a:defRPr/>
            </a:pPr>
            <a:r>
              <a:rPr lang="en-US" sz="1200" b="1" dirty="0">
                <a:solidFill>
                  <a:schemeClr val="tx1"/>
                </a:solidFill>
              </a:rPr>
              <a:t>ESF #7 – Logistics Management &amp; Resource Support </a:t>
            </a:r>
          </a:p>
        </p:txBody>
      </p:sp>
      <p:sp>
        <p:nvSpPr>
          <p:cNvPr id="62" name="AutoShape 12"/>
          <p:cNvSpPr>
            <a:spLocks noChangeArrowheads="1"/>
          </p:cNvSpPr>
          <p:nvPr/>
        </p:nvSpPr>
        <p:spPr bwMode="auto">
          <a:xfrm>
            <a:off x="228600" y="3948113"/>
            <a:ext cx="2682875" cy="204787"/>
          </a:xfrm>
          <a:prstGeom prst="roundRect">
            <a:avLst>
              <a:gd name="adj" fmla="val 16667"/>
            </a:avLst>
          </a:prstGeom>
          <a:solidFill>
            <a:schemeClr val="bg1">
              <a:lumMod val="85000"/>
            </a:schemeClr>
          </a:solidFill>
          <a:ln>
            <a:solidFill>
              <a:schemeClr val="tx1">
                <a:lumMod val="50000"/>
                <a:lumOff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nchorCtr="1"/>
          <a:lstStyle/>
          <a:p>
            <a:pPr algn="ctr" defTabSz="457200" fontAlgn="base">
              <a:spcBef>
                <a:spcPct val="0"/>
              </a:spcBef>
              <a:spcAft>
                <a:spcPts val="1000"/>
              </a:spcAft>
              <a:defRPr/>
            </a:pPr>
            <a:r>
              <a:rPr lang="en-US" sz="1200" b="1" dirty="0">
                <a:solidFill>
                  <a:schemeClr val="tx1"/>
                </a:solidFill>
              </a:rPr>
              <a:t>ESF #9 – Search &amp; Rescue</a:t>
            </a:r>
          </a:p>
        </p:txBody>
      </p:sp>
      <p:sp>
        <p:nvSpPr>
          <p:cNvPr id="63" name="AutoShape 12"/>
          <p:cNvSpPr>
            <a:spLocks noChangeArrowheads="1"/>
          </p:cNvSpPr>
          <p:nvPr/>
        </p:nvSpPr>
        <p:spPr bwMode="auto">
          <a:xfrm>
            <a:off x="228600" y="5145088"/>
            <a:ext cx="2682875" cy="342900"/>
          </a:xfrm>
          <a:prstGeom prst="roundRect">
            <a:avLst>
              <a:gd name="adj" fmla="val 16667"/>
            </a:avLst>
          </a:prstGeom>
          <a:solidFill>
            <a:schemeClr val="bg1">
              <a:lumMod val="85000"/>
            </a:schemeClr>
          </a:solidFill>
          <a:ln>
            <a:solidFill>
              <a:schemeClr val="tx1">
                <a:lumMod val="50000"/>
                <a:lumOff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nchorCtr="1"/>
          <a:lstStyle/>
          <a:p>
            <a:pPr algn="ctr" defTabSz="457200" fontAlgn="base">
              <a:spcBef>
                <a:spcPct val="0"/>
              </a:spcBef>
              <a:spcAft>
                <a:spcPts val="1000"/>
              </a:spcAft>
              <a:defRPr/>
            </a:pPr>
            <a:r>
              <a:rPr lang="en-US" sz="1200" b="1" dirty="0">
                <a:solidFill>
                  <a:schemeClr val="tx1"/>
                </a:solidFill>
              </a:rPr>
              <a:t>ESF #13 – Public Safety &amp; Security</a:t>
            </a:r>
          </a:p>
        </p:txBody>
      </p:sp>
      <p:cxnSp>
        <p:nvCxnSpPr>
          <p:cNvPr id="65" name="Straight Connector 64"/>
          <p:cNvCxnSpPr>
            <a:stCxn id="4" idx="3"/>
            <a:endCxn id="8" idx="1"/>
          </p:cNvCxnSpPr>
          <p:nvPr/>
        </p:nvCxnSpPr>
        <p:spPr>
          <a:xfrm flipV="1">
            <a:off x="4130675" y="4050507"/>
            <a:ext cx="1042988" cy="377031"/>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p:cNvCxnSpPr>
            <a:stCxn id="5" idx="3"/>
            <a:endCxn id="8" idx="1"/>
          </p:cNvCxnSpPr>
          <p:nvPr/>
        </p:nvCxnSpPr>
        <p:spPr>
          <a:xfrm flipV="1">
            <a:off x="4130675" y="4050507"/>
            <a:ext cx="1042988" cy="821531"/>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p:cNvCxnSpPr>
            <a:stCxn id="15" idx="3"/>
            <a:endCxn id="18" idx="1"/>
          </p:cNvCxnSpPr>
          <p:nvPr/>
        </p:nvCxnSpPr>
        <p:spPr>
          <a:xfrm>
            <a:off x="4130675" y="694642"/>
            <a:ext cx="1042988" cy="584884"/>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p:cNvCxnSpPr>
            <a:stCxn id="6" idx="3"/>
            <a:endCxn id="18" idx="1"/>
          </p:cNvCxnSpPr>
          <p:nvPr/>
        </p:nvCxnSpPr>
        <p:spPr>
          <a:xfrm>
            <a:off x="4130675" y="1025525"/>
            <a:ext cx="1042988" cy="254001"/>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p:cNvCxnSpPr>
            <a:stCxn id="16" idx="3"/>
            <a:endCxn id="18" idx="1"/>
          </p:cNvCxnSpPr>
          <p:nvPr/>
        </p:nvCxnSpPr>
        <p:spPr>
          <a:xfrm flipV="1">
            <a:off x="4130675" y="1279526"/>
            <a:ext cx="1042988" cy="68262"/>
          </a:xfrm>
          <a:prstGeom prst="line">
            <a:avLst/>
          </a:prstGeom>
        </p:spPr>
        <p:style>
          <a:lnRef idx="1">
            <a:schemeClr val="dk1"/>
          </a:lnRef>
          <a:fillRef idx="0">
            <a:schemeClr val="dk1"/>
          </a:fillRef>
          <a:effectRef idx="0">
            <a:schemeClr val="dk1"/>
          </a:effectRef>
          <a:fontRef idx="minor">
            <a:schemeClr val="tx1"/>
          </a:fontRef>
        </p:style>
      </p:cxnSp>
      <p:cxnSp>
        <p:nvCxnSpPr>
          <p:cNvPr id="80" name="Straight Connector 79"/>
          <p:cNvCxnSpPr>
            <a:stCxn id="18" idx="1"/>
            <a:endCxn id="17" idx="3"/>
          </p:cNvCxnSpPr>
          <p:nvPr/>
        </p:nvCxnSpPr>
        <p:spPr>
          <a:xfrm flipH="1">
            <a:off x="4130675" y="1279526"/>
            <a:ext cx="1042988" cy="454134"/>
          </a:xfrm>
          <a:prstGeom prst="line">
            <a:avLst/>
          </a:prstGeom>
        </p:spPr>
        <p:style>
          <a:lnRef idx="1">
            <a:schemeClr val="dk1"/>
          </a:lnRef>
          <a:fillRef idx="0">
            <a:schemeClr val="dk1"/>
          </a:fillRef>
          <a:effectRef idx="0">
            <a:schemeClr val="dk1"/>
          </a:effectRef>
          <a:fontRef idx="minor">
            <a:schemeClr val="tx1"/>
          </a:fontRef>
        </p:style>
      </p:cxnSp>
      <p:cxnSp>
        <p:nvCxnSpPr>
          <p:cNvPr id="82" name="Straight Connector 81"/>
          <p:cNvCxnSpPr>
            <a:stCxn id="10" idx="1"/>
            <a:endCxn id="24" idx="3"/>
          </p:cNvCxnSpPr>
          <p:nvPr/>
        </p:nvCxnSpPr>
        <p:spPr>
          <a:xfrm flipH="1">
            <a:off x="4130675" y="2169319"/>
            <a:ext cx="1042988" cy="546100"/>
          </a:xfrm>
          <a:prstGeom prst="line">
            <a:avLst/>
          </a:prstGeom>
        </p:spPr>
        <p:style>
          <a:lnRef idx="1">
            <a:schemeClr val="dk1"/>
          </a:lnRef>
          <a:fillRef idx="0">
            <a:schemeClr val="dk1"/>
          </a:fillRef>
          <a:effectRef idx="0">
            <a:schemeClr val="dk1"/>
          </a:effectRef>
          <a:fontRef idx="minor">
            <a:schemeClr val="tx1"/>
          </a:fontRef>
        </p:style>
      </p:cxnSp>
      <p:cxnSp>
        <p:nvCxnSpPr>
          <p:cNvPr id="84" name="Straight Connector 83"/>
          <p:cNvCxnSpPr>
            <a:stCxn id="24" idx="3"/>
            <a:endCxn id="9" idx="1"/>
          </p:cNvCxnSpPr>
          <p:nvPr/>
        </p:nvCxnSpPr>
        <p:spPr>
          <a:xfrm>
            <a:off x="4130675" y="2715419"/>
            <a:ext cx="1042988" cy="342900"/>
          </a:xfrm>
          <a:prstGeom prst="line">
            <a:avLst/>
          </a:prstGeom>
        </p:spPr>
        <p:style>
          <a:lnRef idx="1">
            <a:schemeClr val="dk1"/>
          </a:lnRef>
          <a:fillRef idx="0">
            <a:schemeClr val="dk1"/>
          </a:fillRef>
          <a:effectRef idx="0">
            <a:schemeClr val="dk1"/>
          </a:effectRef>
          <a:fontRef idx="minor">
            <a:schemeClr val="tx1"/>
          </a:fontRef>
        </p:style>
      </p:cxnSp>
      <p:cxnSp>
        <p:nvCxnSpPr>
          <p:cNvPr id="86" name="Straight Connector 85"/>
          <p:cNvCxnSpPr>
            <a:stCxn id="23" idx="3"/>
            <a:endCxn id="9" idx="1"/>
          </p:cNvCxnSpPr>
          <p:nvPr/>
        </p:nvCxnSpPr>
        <p:spPr>
          <a:xfrm flipV="1">
            <a:off x="4130675" y="3058319"/>
            <a:ext cx="1042988" cy="172244"/>
          </a:xfrm>
          <a:prstGeom prst="line">
            <a:avLst/>
          </a:prstGeom>
        </p:spPr>
        <p:style>
          <a:lnRef idx="1">
            <a:schemeClr val="dk1"/>
          </a:lnRef>
          <a:fillRef idx="0">
            <a:schemeClr val="dk1"/>
          </a:fillRef>
          <a:effectRef idx="0">
            <a:schemeClr val="dk1"/>
          </a:effectRef>
          <a:fontRef idx="minor">
            <a:schemeClr val="tx1"/>
          </a:fontRef>
        </p:style>
      </p:cxnSp>
      <p:cxnSp>
        <p:nvCxnSpPr>
          <p:cNvPr id="90" name="Straight Connector 89"/>
          <p:cNvCxnSpPr>
            <a:stCxn id="52" idx="3"/>
            <a:endCxn id="40" idx="1"/>
          </p:cNvCxnSpPr>
          <p:nvPr/>
        </p:nvCxnSpPr>
        <p:spPr>
          <a:xfrm flipV="1">
            <a:off x="4130675" y="5042694"/>
            <a:ext cx="1042988" cy="756444"/>
          </a:xfrm>
          <a:prstGeom prst="line">
            <a:avLst/>
          </a:prstGeom>
        </p:spPr>
        <p:style>
          <a:lnRef idx="1">
            <a:schemeClr val="dk1"/>
          </a:lnRef>
          <a:fillRef idx="0">
            <a:schemeClr val="dk1"/>
          </a:fillRef>
          <a:effectRef idx="0">
            <a:schemeClr val="dk1"/>
          </a:effectRef>
          <a:fontRef idx="minor">
            <a:schemeClr val="tx1"/>
          </a:fontRef>
        </p:style>
      </p:cxnSp>
      <p:cxnSp>
        <p:nvCxnSpPr>
          <p:cNvPr id="92" name="Straight Connector 91"/>
          <p:cNvCxnSpPr>
            <a:stCxn id="52" idx="3"/>
            <a:endCxn id="11" idx="1"/>
          </p:cNvCxnSpPr>
          <p:nvPr/>
        </p:nvCxnSpPr>
        <p:spPr>
          <a:xfrm>
            <a:off x="4130675" y="5799138"/>
            <a:ext cx="1042988" cy="205581"/>
          </a:xfrm>
          <a:prstGeom prst="line">
            <a:avLst/>
          </a:prstGeom>
        </p:spPr>
        <p:style>
          <a:lnRef idx="1">
            <a:schemeClr val="dk1"/>
          </a:lnRef>
          <a:fillRef idx="0">
            <a:schemeClr val="dk1"/>
          </a:fillRef>
          <a:effectRef idx="0">
            <a:schemeClr val="dk1"/>
          </a:effectRef>
          <a:fontRef idx="minor">
            <a:schemeClr val="tx1"/>
          </a:fontRef>
        </p:style>
      </p:cxnSp>
      <p:cxnSp>
        <p:nvCxnSpPr>
          <p:cNvPr id="97" name="Straight Connector 96"/>
          <p:cNvCxnSpPr>
            <a:stCxn id="5" idx="3"/>
            <a:endCxn id="11" idx="1"/>
          </p:cNvCxnSpPr>
          <p:nvPr/>
        </p:nvCxnSpPr>
        <p:spPr>
          <a:xfrm>
            <a:off x="4130675" y="4872038"/>
            <a:ext cx="1042988" cy="1132681"/>
          </a:xfrm>
          <a:prstGeom prst="line">
            <a:avLst/>
          </a:prstGeom>
        </p:spPr>
        <p:style>
          <a:lnRef idx="1">
            <a:schemeClr val="dk1"/>
          </a:lnRef>
          <a:fillRef idx="0">
            <a:schemeClr val="dk1"/>
          </a:fillRef>
          <a:effectRef idx="0">
            <a:schemeClr val="dk1"/>
          </a:effectRef>
          <a:fontRef idx="minor">
            <a:schemeClr val="tx1"/>
          </a:fontRef>
        </p:style>
      </p:cxnSp>
      <p:sp>
        <p:nvSpPr>
          <p:cNvPr id="23587" name="TextBox 99"/>
          <p:cNvSpPr txBox="1">
            <a:spLocks noChangeArrowheads="1"/>
          </p:cNvSpPr>
          <p:nvPr/>
        </p:nvSpPr>
        <p:spPr bwMode="auto">
          <a:xfrm>
            <a:off x="0" y="0"/>
            <a:ext cx="629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sz="3600" b="1" dirty="0">
                <a:solidFill>
                  <a:schemeClr val="tx2"/>
                </a:solidFill>
                <a:latin typeface="Cambria" pitchFamily="18" charset="0"/>
              </a:rPr>
              <a:t>ESF-RSF Coordination</a:t>
            </a:r>
          </a:p>
        </p:txBody>
      </p:sp>
      <p:cxnSp>
        <p:nvCxnSpPr>
          <p:cNvPr id="46" name="Straight Connector 45"/>
          <p:cNvCxnSpPr>
            <a:stCxn id="42" idx="2"/>
          </p:cNvCxnSpPr>
          <p:nvPr/>
        </p:nvCxnSpPr>
        <p:spPr>
          <a:xfrm>
            <a:off x="6527800" y="6343650"/>
            <a:ext cx="0" cy="11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7" idx="3"/>
          </p:cNvCxnSpPr>
          <p:nvPr/>
        </p:nvCxnSpPr>
        <p:spPr>
          <a:xfrm>
            <a:off x="4130675" y="6107113"/>
            <a:ext cx="873125" cy="350837"/>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810000" y="6457950"/>
            <a:ext cx="5562600" cy="615950"/>
          </a:xfrm>
          <a:prstGeom prst="rect">
            <a:avLst/>
          </a:prstGeom>
          <a:noFill/>
        </p:spPr>
        <p:txBody>
          <a:bodyPr>
            <a:spAutoFit/>
          </a:bodyPr>
          <a:lstStyle/>
          <a:p>
            <a:pPr defTabSz="457200" fontAlgn="base">
              <a:spcBef>
                <a:spcPct val="0"/>
              </a:spcBef>
              <a:spcAft>
                <a:spcPct val="0"/>
              </a:spcAft>
              <a:defRPr/>
            </a:pPr>
            <a:r>
              <a:rPr lang="en-US" sz="1600" b="1" u="sng" dirty="0">
                <a:solidFill>
                  <a:srgbClr val="1F497D">
                    <a:lumMod val="75000"/>
                  </a:srgbClr>
                </a:solidFill>
                <a:latin typeface="Arial" charset="0"/>
                <a:ea typeface="ＭＳ Ｐゴシック" charset="-128"/>
              </a:rPr>
              <a:t>NOTE</a:t>
            </a:r>
            <a:r>
              <a:rPr lang="en-US" sz="1600" b="1" dirty="0">
                <a:solidFill>
                  <a:srgbClr val="1F497D">
                    <a:lumMod val="75000"/>
                  </a:srgbClr>
                </a:solidFill>
                <a:latin typeface="Arial" charset="0"/>
                <a:ea typeface="ＭＳ Ｐゴシック" charset="-128"/>
              </a:rPr>
              <a:t>: ESF #15 - External Affairs will  link to all RSFs</a:t>
            </a:r>
          </a:p>
          <a:p>
            <a:pPr defTabSz="457200" fontAlgn="base">
              <a:spcBef>
                <a:spcPct val="0"/>
              </a:spcBef>
              <a:spcAft>
                <a:spcPct val="0"/>
              </a:spcAft>
              <a:defRPr/>
            </a:pPr>
            <a:endParaRPr lang="en-US" dirty="0">
              <a:solidFill>
                <a:prstClr val="black"/>
              </a:solidFill>
              <a:latin typeface="Arial" charset="0"/>
              <a:ea typeface="ＭＳ Ｐゴシック" charset="-128"/>
            </a:endParaRPr>
          </a:p>
        </p:txBody>
      </p:sp>
      <p:sp>
        <p:nvSpPr>
          <p:cNvPr id="51" name="AutoShape 12"/>
          <p:cNvSpPr>
            <a:spLocks noChangeArrowheads="1"/>
          </p:cNvSpPr>
          <p:nvPr/>
        </p:nvSpPr>
        <p:spPr bwMode="auto">
          <a:xfrm>
            <a:off x="228600" y="2116138"/>
            <a:ext cx="2682875" cy="204787"/>
          </a:xfrm>
          <a:prstGeom prst="roundRect">
            <a:avLst>
              <a:gd name="adj" fmla="val 16667"/>
            </a:avLst>
          </a:prstGeom>
          <a:solidFill>
            <a:schemeClr val="bg1">
              <a:lumMod val="85000"/>
            </a:schemeClr>
          </a:solidFill>
          <a:ln>
            <a:solidFill>
              <a:schemeClr val="tx1">
                <a:lumMod val="50000"/>
                <a:lumOff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nchorCtr="1"/>
          <a:lstStyle/>
          <a:p>
            <a:pPr algn="ctr" defTabSz="457200" fontAlgn="base">
              <a:spcBef>
                <a:spcPct val="0"/>
              </a:spcBef>
              <a:spcAft>
                <a:spcPts val="1000"/>
              </a:spcAft>
              <a:defRPr/>
            </a:pPr>
            <a:r>
              <a:rPr lang="en-US" sz="1200" b="1" dirty="0">
                <a:solidFill>
                  <a:schemeClr val="tx1"/>
                </a:solidFill>
              </a:rPr>
              <a:t>ESF #5 – Emergency Management</a:t>
            </a:r>
          </a:p>
        </p:txBody>
      </p:sp>
    </p:spTree>
    <p:extLst>
      <p:ext uri="{BB962C8B-B14F-4D97-AF65-F5344CB8AC3E}">
        <p14:creationId xmlns:p14="http://schemas.microsoft.com/office/powerpoint/2010/main" val="268971796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581400" y="609600"/>
            <a:ext cx="2514600" cy="4648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400" b="1" dirty="0" smtClean="0">
                <a:solidFill>
                  <a:schemeClr val="bg2">
                    <a:lumMod val="50000"/>
                  </a:schemeClr>
                </a:solidFill>
                <a:latin typeface="Calibri" pitchFamily="34" charset="0"/>
              </a:rPr>
              <a:t>Illustrative Example</a:t>
            </a:r>
            <a:endParaRPr lang="en-US" sz="1400" b="1" dirty="0">
              <a:solidFill>
                <a:schemeClr val="bg2">
                  <a:lumMod val="50000"/>
                </a:schemeClr>
              </a:solidFill>
              <a:latin typeface="Calibri" pitchFamily="34" charset="0"/>
            </a:endParaRPr>
          </a:p>
        </p:txBody>
      </p:sp>
      <p:sp>
        <p:nvSpPr>
          <p:cNvPr id="5" name="Title 1"/>
          <p:cNvSpPr txBox="1">
            <a:spLocks/>
          </p:cNvSpPr>
          <p:nvPr/>
        </p:nvSpPr>
        <p:spPr bwMode="auto">
          <a:xfrm>
            <a:off x="228600" y="95231"/>
            <a:ext cx="8305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z="3600" b="1" dirty="0" smtClean="0">
                <a:solidFill>
                  <a:schemeClr val="tx2"/>
                </a:solidFill>
                <a:latin typeface="+mj-lt"/>
                <a:ea typeface="ＭＳ Ｐゴシック" pitchFamily="34" charset="-128"/>
                <a:cs typeface="Helvetica" pitchFamily="34" charset="0"/>
              </a:rPr>
              <a:t>RSF Alignment with State Recovery Organizations</a:t>
            </a:r>
            <a:endParaRPr kumimoji="0" lang="en-US" sz="4000" b="1" i="0" u="none" strike="noStrike" kern="1200" cap="none" spc="0" normalizeH="0" baseline="0" noProof="0" dirty="0">
              <a:ln>
                <a:noFill/>
              </a:ln>
              <a:solidFill>
                <a:schemeClr val="tx2"/>
              </a:solidFill>
              <a:effectLst/>
              <a:uLnTx/>
              <a:uFillTx/>
              <a:latin typeface="+mj-lt"/>
              <a:ea typeface="ＭＳ Ｐゴシック" pitchFamily="34" charset="-128"/>
              <a:cs typeface="Helvetica" pitchFamily="34" charset="0"/>
            </a:endParaRPr>
          </a:p>
        </p:txBody>
      </p:sp>
      <p:sp>
        <p:nvSpPr>
          <p:cNvPr id="6" name="Text Box 3"/>
          <p:cNvSpPr txBox="1">
            <a:spLocks noChangeArrowheads="1"/>
          </p:cNvSpPr>
          <p:nvPr/>
        </p:nvSpPr>
        <p:spPr bwMode="auto">
          <a:xfrm>
            <a:off x="3810000" y="685800"/>
            <a:ext cx="2087880" cy="358000"/>
          </a:xfrm>
          <a:prstGeom prst="rect">
            <a:avLst/>
          </a:prstGeom>
          <a:solidFill>
            <a:srgbClr val="003300"/>
          </a:solidFill>
        </p:spPr>
        <p:style>
          <a:lnRef idx="0">
            <a:schemeClr val="accent1"/>
          </a:lnRef>
          <a:fillRef idx="3">
            <a:schemeClr val="accent1"/>
          </a:fillRef>
          <a:effectRef idx="3">
            <a:schemeClr val="accent1"/>
          </a:effectRef>
          <a:fontRef idx="minor">
            <a:schemeClr val="lt1"/>
          </a:fontRef>
        </p:style>
        <p:txBody>
          <a:bodyPr wrap="square" rtlCol="0" anchor="ctr" anchorCtr="1">
            <a:noAutofit/>
          </a:bodyPr>
          <a:lstStyle/>
          <a:p>
            <a:pPr algn="ctr"/>
            <a:r>
              <a:rPr lang="en-US" sz="1400" b="1" dirty="0" smtClean="0">
                <a:solidFill>
                  <a:schemeClr val="lt1"/>
                </a:solidFill>
                <a:latin typeface="+mn-lt"/>
                <a:ea typeface="+mn-ea"/>
              </a:rPr>
              <a:t>State Disaster Recovery Coordinator</a:t>
            </a:r>
          </a:p>
        </p:txBody>
      </p:sp>
      <p:sp>
        <p:nvSpPr>
          <p:cNvPr id="7" name="Text Box 4"/>
          <p:cNvSpPr txBox="1">
            <a:spLocks noChangeArrowheads="1"/>
          </p:cNvSpPr>
          <p:nvPr/>
        </p:nvSpPr>
        <p:spPr bwMode="auto">
          <a:xfrm>
            <a:off x="6659880" y="685800"/>
            <a:ext cx="2103120" cy="521208"/>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wrap="square" rtlCol="0" anchor="ctr" anchorCtr="1">
            <a:noAutofit/>
          </a:bodyPr>
          <a:lstStyle/>
          <a:p>
            <a:pPr marL="0" marR="0" lvl="0" indent="0" algn="ctr" defTabSz="914400" eaLnBrk="1" latinLnBrk="0" hangingPunct="1">
              <a:lnSpc>
                <a:spcPct val="100000"/>
              </a:lnSpc>
              <a:buClrTx/>
              <a:buSzTx/>
              <a:buFontTx/>
              <a:buNone/>
              <a:tabLst/>
            </a:pPr>
            <a:r>
              <a:rPr lang="en-US" sz="1400" b="1" dirty="0" smtClean="0">
                <a:solidFill>
                  <a:schemeClr val="lt1"/>
                </a:solidFill>
                <a:latin typeface="+mn-lt"/>
                <a:ea typeface="+mn-ea"/>
              </a:rPr>
              <a:t>Federal Disaster Recovery Coordinator</a:t>
            </a:r>
          </a:p>
        </p:txBody>
      </p:sp>
      <p:sp>
        <p:nvSpPr>
          <p:cNvPr id="8" name="AutoShape 6"/>
          <p:cNvSpPr>
            <a:spLocks noChangeArrowheads="1"/>
          </p:cNvSpPr>
          <p:nvPr/>
        </p:nvSpPr>
        <p:spPr bwMode="auto">
          <a:xfrm>
            <a:off x="3810000" y="1325840"/>
            <a:ext cx="2087880" cy="426760"/>
          </a:xfrm>
          <a:prstGeom prst="roundRect">
            <a:avLst>
              <a:gd name="adj" fmla="val 16667"/>
            </a:avLst>
          </a:prstGeom>
          <a:solidFill>
            <a:srgbClr val="99FF99"/>
          </a:solidFill>
          <a:ln w="28575">
            <a:solidFill>
              <a:srgbClr val="0033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3300"/>
                </a:solidFill>
                <a:effectLst/>
                <a:latin typeface="Calibri" pitchFamily="34" charset="0"/>
                <a:cs typeface="Arial" pitchFamily="34" charset="0"/>
              </a:rPr>
              <a:t>Economic Redevelopment</a:t>
            </a:r>
            <a:endParaRPr kumimoji="0" lang="en-US" sz="1400" b="0" i="0" u="none" strike="noStrike" cap="none" normalizeH="0" baseline="0" dirty="0" smtClean="0">
              <a:ln>
                <a:noFill/>
              </a:ln>
              <a:solidFill>
                <a:srgbClr val="003300"/>
              </a:solidFill>
              <a:effectLst/>
              <a:latin typeface="Arial" pitchFamily="34" charset="0"/>
              <a:cs typeface="Arial" pitchFamily="34" charset="0"/>
            </a:endParaRPr>
          </a:p>
        </p:txBody>
      </p:sp>
      <p:sp>
        <p:nvSpPr>
          <p:cNvPr id="9" name="AutoShape 7"/>
          <p:cNvSpPr>
            <a:spLocks noChangeArrowheads="1"/>
          </p:cNvSpPr>
          <p:nvPr/>
        </p:nvSpPr>
        <p:spPr bwMode="auto">
          <a:xfrm>
            <a:off x="3810000" y="1828800"/>
            <a:ext cx="2087880" cy="379059"/>
          </a:xfrm>
          <a:prstGeom prst="roundRect">
            <a:avLst>
              <a:gd name="adj" fmla="val 16667"/>
            </a:avLst>
          </a:prstGeom>
          <a:solidFill>
            <a:srgbClr val="99FF99"/>
          </a:solidFill>
          <a:ln w="28575">
            <a:solidFill>
              <a:srgbClr val="003300"/>
            </a:solidFill>
            <a:round/>
            <a:headEnd/>
            <a:tailEnd/>
          </a:ln>
        </p:spPr>
        <p:txBody>
          <a:bodyPr vert="horz" wrap="square" lIns="91440" tIns="45720" rIns="91440" bIns="45720" numCol="1" anchor="ctr" anchorCtr="0" compatLnSpc="1">
            <a:prstTxWarp prst="textNoShape">
              <a:avLst/>
            </a:prstTxWarp>
          </a:bodyPr>
          <a:lstStyle/>
          <a:p>
            <a:pPr algn="ctr">
              <a:spcAft>
                <a:spcPts val="1000"/>
              </a:spcAft>
            </a:pPr>
            <a:r>
              <a:rPr lang="en-US" sz="1400" b="1" dirty="0" smtClean="0">
                <a:solidFill>
                  <a:srgbClr val="003300"/>
                </a:solidFill>
                <a:latin typeface="Calibri" pitchFamily="34" charset="0"/>
                <a:cs typeface="Arial" pitchFamily="34" charset="0"/>
              </a:rPr>
              <a:t>Environmental Restoration</a:t>
            </a:r>
          </a:p>
        </p:txBody>
      </p:sp>
      <p:sp>
        <p:nvSpPr>
          <p:cNvPr id="10" name="AutoShape 8"/>
          <p:cNvSpPr>
            <a:spLocks noChangeArrowheads="1"/>
          </p:cNvSpPr>
          <p:nvPr/>
        </p:nvSpPr>
        <p:spPr bwMode="auto">
          <a:xfrm>
            <a:off x="3825240" y="2438400"/>
            <a:ext cx="2087880" cy="420285"/>
          </a:xfrm>
          <a:prstGeom prst="roundRect">
            <a:avLst>
              <a:gd name="adj" fmla="val 16667"/>
            </a:avLst>
          </a:prstGeom>
          <a:solidFill>
            <a:srgbClr val="99FF99"/>
          </a:solidFill>
          <a:ln w="28575">
            <a:solidFill>
              <a:srgbClr val="0033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eaLnBrk="1" latinLnBrk="0" hangingPunct="1">
              <a:lnSpc>
                <a:spcPct val="100000"/>
              </a:lnSpc>
              <a:spcAft>
                <a:spcPts val="1000"/>
              </a:spcAft>
              <a:buClrTx/>
              <a:buSzTx/>
              <a:buFontTx/>
              <a:buNone/>
              <a:tabLst/>
            </a:pPr>
            <a:r>
              <a:rPr lang="en-US" sz="1400" b="1" dirty="0" smtClean="0">
                <a:solidFill>
                  <a:srgbClr val="003300"/>
                </a:solidFill>
                <a:latin typeface="Calibri" pitchFamily="34" charset="0"/>
                <a:cs typeface="Arial" pitchFamily="34" charset="0"/>
              </a:rPr>
              <a:t>Housing/Health &amp; Social Services</a:t>
            </a:r>
          </a:p>
        </p:txBody>
      </p:sp>
      <p:sp>
        <p:nvSpPr>
          <p:cNvPr id="11" name="AutoShape 9"/>
          <p:cNvSpPr>
            <a:spLocks noChangeArrowheads="1"/>
          </p:cNvSpPr>
          <p:nvPr/>
        </p:nvSpPr>
        <p:spPr bwMode="auto">
          <a:xfrm>
            <a:off x="3810000" y="2971800"/>
            <a:ext cx="2087880" cy="412683"/>
          </a:xfrm>
          <a:prstGeom prst="roundRect">
            <a:avLst>
              <a:gd name="adj" fmla="val 16667"/>
            </a:avLst>
          </a:prstGeom>
          <a:solidFill>
            <a:srgbClr val="99FF99"/>
          </a:solidFill>
          <a:ln w="28575">
            <a:solidFill>
              <a:srgbClr val="003300"/>
            </a:solidFill>
            <a:round/>
            <a:headEnd/>
            <a:tailEnd/>
          </a:ln>
        </p:spPr>
        <p:txBody>
          <a:bodyPr vert="horz" wrap="square" lIns="91440" tIns="45720" rIns="91440" bIns="45720" numCol="1" anchor="ctr" anchorCtr="0" compatLnSpc="1">
            <a:prstTxWarp prst="textNoShape">
              <a:avLst/>
            </a:prstTxWarp>
          </a:bodyPr>
          <a:lstStyle/>
          <a:p>
            <a:pPr algn="ctr">
              <a:spcAft>
                <a:spcPts val="1000"/>
              </a:spcAft>
            </a:pPr>
            <a:r>
              <a:rPr lang="en-US" sz="1400" b="1" dirty="0" smtClean="0">
                <a:solidFill>
                  <a:srgbClr val="003300"/>
                </a:solidFill>
                <a:latin typeface="Calibri" pitchFamily="34" charset="0"/>
                <a:cs typeface="Arial" pitchFamily="34" charset="0"/>
              </a:rPr>
              <a:t>Infrastructure &amp; Public Facilities</a:t>
            </a:r>
          </a:p>
        </p:txBody>
      </p:sp>
      <p:sp>
        <p:nvSpPr>
          <p:cNvPr id="12" name="AutoShape 10"/>
          <p:cNvSpPr>
            <a:spLocks noChangeArrowheads="1"/>
          </p:cNvSpPr>
          <p:nvPr/>
        </p:nvSpPr>
        <p:spPr bwMode="auto">
          <a:xfrm>
            <a:off x="3810000" y="3581400"/>
            <a:ext cx="2087880" cy="280190"/>
          </a:xfrm>
          <a:prstGeom prst="roundRect">
            <a:avLst>
              <a:gd name="adj" fmla="val 16667"/>
            </a:avLst>
          </a:prstGeom>
          <a:solidFill>
            <a:srgbClr val="99FF99"/>
          </a:solidFill>
          <a:ln w="28575">
            <a:solidFill>
              <a:srgbClr val="0033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eaLnBrk="1" latinLnBrk="0" hangingPunct="1">
              <a:lnSpc>
                <a:spcPct val="100000"/>
              </a:lnSpc>
              <a:spcAft>
                <a:spcPts val="1000"/>
              </a:spcAft>
              <a:buClrTx/>
              <a:buSzTx/>
              <a:buFontTx/>
              <a:buNone/>
              <a:tabLst/>
            </a:pPr>
            <a:r>
              <a:rPr lang="en-US" sz="1400" b="1" smtClean="0">
                <a:solidFill>
                  <a:srgbClr val="003300"/>
                </a:solidFill>
                <a:latin typeface="Calibri" pitchFamily="34" charset="0"/>
                <a:cs typeface="Arial" pitchFamily="34" charset="0"/>
              </a:rPr>
              <a:t>Financial Administration</a:t>
            </a:r>
          </a:p>
        </p:txBody>
      </p:sp>
      <p:sp>
        <p:nvSpPr>
          <p:cNvPr id="13" name="AutoShape 11"/>
          <p:cNvSpPr>
            <a:spLocks noChangeArrowheads="1"/>
          </p:cNvSpPr>
          <p:nvPr/>
        </p:nvSpPr>
        <p:spPr bwMode="auto">
          <a:xfrm>
            <a:off x="3810000" y="4114800"/>
            <a:ext cx="2087880" cy="280190"/>
          </a:xfrm>
          <a:prstGeom prst="roundRect">
            <a:avLst>
              <a:gd name="adj" fmla="val 16667"/>
            </a:avLst>
          </a:prstGeom>
          <a:solidFill>
            <a:srgbClr val="99FF99"/>
          </a:solidFill>
          <a:ln w="28575">
            <a:solidFill>
              <a:srgbClr val="003300"/>
            </a:solidFill>
            <a:round/>
            <a:headEnd/>
            <a:tailEnd/>
          </a:ln>
        </p:spPr>
        <p:txBody>
          <a:bodyPr vert="horz" wrap="square" lIns="91440" tIns="45720" rIns="91440" bIns="45720" numCol="1" anchor="ctr" anchorCtr="0" compatLnSpc="1">
            <a:prstTxWarp prst="textNoShape">
              <a:avLst/>
            </a:prstTxWarp>
          </a:bodyPr>
          <a:lstStyle/>
          <a:p>
            <a:pPr algn="ctr">
              <a:spcAft>
                <a:spcPts val="1000"/>
              </a:spcAft>
            </a:pPr>
            <a:r>
              <a:rPr lang="en-US" sz="1400" b="1" smtClean="0">
                <a:solidFill>
                  <a:srgbClr val="003300"/>
                </a:solidFill>
                <a:latin typeface="Calibri" pitchFamily="34" charset="0"/>
                <a:cs typeface="Arial" pitchFamily="34" charset="0"/>
              </a:rPr>
              <a:t>Land Use</a:t>
            </a:r>
          </a:p>
        </p:txBody>
      </p:sp>
      <p:sp>
        <p:nvSpPr>
          <p:cNvPr id="14" name="AutoShape 12"/>
          <p:cNvSpPr>
            <a:spLocks noChangeArrowheads="1"/>
          </p:cNvSpPr>
          <p:nvPr/>
        </p:nvSpPr>
        <p:spPr bwMode="auto">
          <a:xfrm>
            <a:off x="3810000" y="4648200"/>
            <a:ext cx="2087880" cy="280190"/>
          </a:xfrm>
          <a:prstGeom prst="roundRect">
            <a:avLst>
              <a:gd name="adj" fmla="val 16667"/>
            </a:avLst>
          </a:prstGeom>
          <a:solidFill>
            <a:srgbClr val="99FF99"/>
          </a:solidFill>
          <a:ln w="28575">
            <a:solidFill>
              <a:srgbClr val="0033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eaLnBrk="1" latinLnBrk="0" hangingPunct="1">
              <a:lnSpc>
                <a:spcPct val="100000"/>
              </a:lnSpc>
              <a:spcAft>
                <a:spcPts val="1000"/>
              </a:spcAft>
              <a:buClrTx/>
              <a:buSzTx/>
              <a:buFontTx/>
              <a:buNone/>
              <a:tabLst/>
            </a:pPr>
            <a:r>
              <a:rPr lang="en-US" sz="1400" b="1" smtClean="0">
                <a:solidFill>
                  <a:srgbClr val="003300"/>
                </a:solidFill>
                <a:latin typeface="Calibri" pitchFamily="34" charset="0"/>
                <a:cs typeface="Arial" pitchFamily="34" charset="0"/>
              </a:rPr>
              <a:t>Public Outreach</a:t>
            </a:r>
          </a:p>
        </p:txBody>
      </p:sp>
      <p:sp>
        <p:nvSpPr>
          <p:cNvPr id="15" name="AutoShape 13"/>
          <p:cNvSpPr>
            <a:spLocks noChangeArrowheads="1"/>
          </p:cNvSpPr>
          <p:nvPr/>
        </p:nvSpPr>
        <p:spPr bwMode="auto">
          <a:xfrm>
            <a:off x="6659880" y="1325840"/>
            <a:ext cx="2103120" cy="426760"/>
          </a:xfrm>
          <a:prstGeom prst="roundRect">
            <a:avLst>
              <a:gd name="adj" fmla="val 16667"/>
            </a:avLst>
          </a:prstGeom>
          <a:solidFill>
            <a:schemeClr val="accent2">
              <a:lumMod val="20000"/>
              <a:lumOff val="80000"/>
            </a:schemeClr>
          </a:solidFill>
          <a:ln w="28575">
            <a:solidFill>
              <a:srgbClr val="002060"/>
            </a:solidFill>
            <a:round/>
            <a:headEnd/>
            <a:tailEnd/>
          </a:ln>
        </p:spPr>
        <p:txBody>
          <a:bodyPr vert="horz" wrap="square" lIns="91440" tIns="45720" rIns="91440" bIns="45720" numCol="1" anchor="ctr" anchorCtr="0" compatLnSpc="1">
            <a:prstTxWarp prst="textNoShape">
              <a:avLst/>
            </a:prstTxWarp>
          </a:bodyPr>
          <a:lstStyle/>
          <a:p>
            <a:pPr marR="0" lvl="0" indent="0" algn="ctr">
              <a:lnSpc>
                <a:spcPct val="100000"/>
              </a:lnSpc>
              <a:spcAft>
                <a:spcPts val="1000"/>
              </a:spcAft>
              <a:buClrTx/>
              <a:buSzTx/>
              <a:buFontTx/>
              <a:buNone/>
              <a:tabLst/>
            </a:pPr>
            <a:r>
              <a:rPr lang="en-US" sz="1400" b="1" dirty="0" smtClean="0">
                <a:solidFill>
                  <a:schemeClr val="accent2">
                    <a:lumMod val="50000"/>
                  </a:schemeClr>
                </a:solidFill>
                <a:latin typeface="Calibri" pitchFamily="34" charset="0"/>
                <a:cs typeface="Arial" pitchFamily="34" charset="0"/>
              </a:rPr>
              <a:t>Economic</a:t>
            </a:r>
          </a:p>
        </p:txBody>
      </p:sp>
      <p:sp>
        <p:nvSpPr>
          <p:cNvPr id="16" name="AutoShape 14"/>
          <p:cNvSpPr>
            <a:spLocks noChangeArrowheads="1"/>
          </p:cNvSpPr>
          <p:nvPr/>
        </p:nvSpPr>
        <p:spPr bwMode="auto">
          <a:xfrm>
            <a:off x="6659880" y="1828800"/>
            <a:ext cx="2103120" cy="548640"/>
          </a:xfrm>
          <a:prstGeom prst="roundRect">
            <a:avLst>
              <a:gd name="adj" fmla="val 16667"/>
            </a:avLst>
          </a:prstGeom>
          <a:solidFill>
            <a:schemeClr val="accent2">
              <a:lumMod val="20000"/>
              <a:lumOff val="80000"/>
            </a:schemeClr>
          </a:solidFill>
          <a:ln w="28575">
            <a:solidFill>
              <a:srgbClr val="002060"/>
            </a:solidFill>
            <a:round/>
            <a:headEnd/>
            <a:tailEnd/>
          </a:ln>
        </p:spPr>
        <p:txBody>
          <a:bodyPr vert="horz" wrap="square" lIns="91440" tIns="45720" rIns="91440" bIns="45720" numCol="1" anchor="ctr" anchorCtr="0" compatLnSpc="1">
            <a:prstTxWarp prst="textNoShape">
              <a:avLst/>
            </a:prstTxWarp>
          </a:bodyPr>
          <a:lstStyle/>
          <a:p>
            <a:pPr algn="ctr">
              <a:spcAft>
                <a:spcPts val="1000"/>
              </a:spcAft>
            </a:pPr>
            <a:r>
              <a:rPr lang="en-US" sz="1400" b="1" dirty="0" smtClean="0">
                <a:solidFill>
                  <a:schemeClr val="accent2">
                    <a:lumMod val="50000"/>
                  </a:schemeClr>
                </a:solidFill>
                <a:latin typeface="Calibri" pitchFamily="34" charset="0"/>
                <a:cs typeface="Arial" pitchFamily="34" charset="0"/>
              </a:rPr>
              <a:t>Natural &amp; Cultural Resources</a:t>
            </a:r>
          </a:p>
        </p:txBody>
      </p:sp>
      <p:sp>
        <p:nvSpPr>
          <p:cNvPr id="17" name="AutoShape 15"/>
          <p:cNvSpPr>
            <a:spLocks noChangeArrowheads="1"/>
          </p:cNvSpPr>
          <p:nvPr/>
        </p:nvSpPr>
        <p:spPr bwMode="auto">
          <a:xfrm>
            <a:off x="6659880" y="2457978"/>
            <a:ext cx="2103120" cy="612648"/>
          </a:xfrm>
          <a:prstGeom prst="roundRect">
            <a:avLst>
              <a:gd name="adj" fmla="val 16667"/>
            </a:avLst>
          </a:prstGeom>
          <a:solidFill>
            <a:schemeClr val="accent2">
              <a:lumMod val="20000"/>
              <a:lumOff val="80000"/>
            </a:schemeClr>
          </a:solidFill>
          <a:ln w="28575">
            <a:solidFill>
              <a:srgbClr val="002060"/>
            </a:solidFill>
            <a:round/>
            <a:headEnd/>
            <a:tailEnd/>
          </a:ln>
        </p:spPr>
        <p:txBody>
          <a:bodyPr vert="horz" wrap="square" lIns="91440" tIns="45720" rIns="91440" bIns="45720" numCol="1" anchor="ctr" anchorCtr="0" compatLnSpc="1">
            <a:prstTxWarp prst="textNoShape">
              <a:avLst/>
            </a:prstTxWarp>
          </a:bodyPr>
          <a:lstStyle/>
          <a:p>
            <a:pPr marR="0" lvl="0" indent="0" algn="ctr">
              <a:lnSpc>
                <a:spcPct val="100000"/>
              </a:lnSpc>
              <a:spcAft>
                <a:spcPts val="1000"/>
              </a:spcAft>
              <a:buClrTx/>
              <a:buSzTx/>
              <a:buFontTx/>
              <a:buNone/>
              <a:tabLst/>
            </a:pPr>
            <a:r>
              <a:rPr lang="en-US" sz="1400" b="1" dirty="0" smtClean="0">
                <a:solidFill>
                  <a:schemeClr val="accent2">
                    <a:lumMod val="50000"/>
                  </a:schemeClr>
                </a:solidFill>
                <a:latin typeface="Calibri" pitchFamily="34" charset="0"/>
                <a:cs typeface="Arial" pitchFamily="34" charset="0"/>
              </a:rPr>
              <a:t>Health &amp; Social Services</a:t>
            </a:r>
          </a:p>
        </p:txBody>
      </p:sp>
      <p:sp>
        <p:nvSpPr>
          <p:cNvPr id="18" name="AutoShape 16"/>
          <p:cNvSpPr>
            <a:spLocks noChangeArrowheads="1"/>
          </p:cNvSpPr>
          <p:nvPr/>
        </p:nvSpPr>
        <p:spPr bwMode="auto">
          <a:xfrm>
            <a:off x="6659880" y="3185152"/>
            <a:ext cx="2103120" cy="405540"/>
          </a:xfrm>
          <a:prstGeom prst="roundRect">
            <a:avLst>
              <a:gd name="adj" fmla="val 16667"/>
            </a:avLst>
          </a:prstGeom>
          <a:solidFill>
            <a:schemeClr val="accent2">
              <a:lumMod val="20000"/>
              <a:lumOff val="80000"/>
            </a:schemeClr>
          </a:solidFill>
          <a:ln w="28575">
            <a:solidFill>
              <a:srgbClr val="002060"/>
            </a:solidFill>
            <a:round/>
            <a:headEnd/>
            <a:tailEnd/>
          </a:ln>
        </p:spPr>
        <p:txBody>
          <a:bodyPr vert="horz" wrap="square" lIns="91440" tIns="45720" rIns="91440" bIns="45720" numCol="1" anchor="ctr" anchorCtr="0" compatLnSpc="1">
            <a:prstTxWarp prst="textNoShape">
              <a:avLst/>
            </a:prstTxWarp>
          </a:bodyPr>
          <a:lstStyle/>
          <a:p>
            <a:pPr algn="ctr">
              <a:spcAft>
                <a:spcPts val="1000"/>
              </a:spcAft>
            </a:pPr>
            <a:r>
              <a:rPr lang="en-US" sz="1400" b="1" dirty="0" smtClean="0">
                <a:solidFill>
                  <a:schemeClr val="accent2">
                    <a:lumMod val="50000"/>
                  </a:schemeClr>
                </a:solidFill>
                <a:latin typeface="Calibri" pitchFamily="34" charset="0"/>
                <a:cs typeface="Arial" pitchFamily="34" charset="0"/>
              </a:rPr>
              <a:t>Housing</a:t>
            </a:r>
          </a:p>
        </p:txBody>
      </p:sp>
      <p:sp>
        <p:nvSpPr>
          <p:cNvPr id="19" name="AutoShape 17"/>
          <p:cNvSpPr>
            <a:spLocks noChangeArrowheads="1"/>
          </p:cNvSpPr>
          <p:nvPr/>
        </p:nvSpPr>
        <p:spPr bwMode="auto">
          <a:xfrm>
            <a:off x="6659880" y="4447032"/>
            <a:ext cx="2103120" cy="587090"/>
          </a:xfrm>
          <a:prstGeom prst="roundRect">
            <a:avLst>
              <a:gd name="adj" fmla="val 16667"/>
            </a:avLst>
          </a:prstGeom>
          <a:solidFill>
            <a:schemeClr val="accent2">
              <a:lumMod val="20000"/>
              <a:lumOff val="80000"/>
            </a:schemeClr>
          </a:solidFill>
          <a:ln w="28575">
            <a:solidFill>
              <a:srgbClr val="00206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eaLnBrk="1" latinLnBrk="0" hangingPunct="1">
              <a:lnSpc>
                <a:spcPct val="100000"/>
              </a:lnSpc>
              <a:spcAft>
                <a:spcPts val="1000"/>
              </a:spcAft>
              <a:buClrTx/>
              <a:buSzTx/>
              <a:buFontTx/>
              <a:buNone/>
              <a:tabLst/>
            </a:pPr>
            <a:r>
              <a:rPr lang="en-US" sz="1400" b="1" dirty="0" smtClean="0">
                <a:solidFill>
                  <a:schemeClr val="accent2">
                    <a:lumMod val="50000"/>
                  </a:schemeClr>
                </a:solidFill>
                <a:latin typeface="Calibri" pitchFamily="34" charset="0"/>
                <a:cs typeface="Arial" pitchFamily="34" charset="0"/>
              </a:rPr>
              <a:t>Community Planning &amp; Capacity Building</a:t>
            </a:r>
          </a:p>
        </p:txBody>
      </p:sp>
      <p:sp>
        <p:nvSpPr>
          <p:cNvPr id="20" name="AutoShape 18"/>
          <p:cNvSpPr>
            <a:spLocks noChangeArrowheads="1"/>
          </p:cNvSpPr>
          <p:nvPr/>
        </p:nvSpPr>
        <p:spPr bwMode="auto">
          <a:xfrm>
            <a:off x="6659880" y="3733800"/>
            <a:ext cx="2103120" cy="548640"/>
          </a:xfrm>
          <a:prstGeom prst="roundRect">
            <a:avLst>
              <a:gd name="adj" fmla="val 16667"/>
            </a:avLst>
          </a:prstGeom>
          <a:solidFill>
            <a:schemeClr val="accent2">
              <a:lumMod val="20000"/>
              <a:lumOff val="80000"/>
            </a:schemeClr>
          </a:solidFill>
          <a:ln w="28575">
            <a:solidFill>
              <a:srgbClr val="002060"/>
            </a:solidFill>
            <a:round/>
            <a:headEnd/>
            <a:tailEnd/>
          </a:ln>
        </p:spPr>
        <p:txBody>
          <a:bodyPr vert="horz" wrap="square" lIns="91440" tIns="45720" rIns="91440" bIns="45720" numCol="1" anchor="ctr" anchorCtr="0" compatLnSpc="1">
            <a:prstTxWarp prst="textNoShape">
              <a:avLst/>
            </a:prstTxWarp>
          </a:bodyPr>
          <a:lstStyle/>
          <a:p>
            <a:pPr algn="ctr">
              <a:spcAft>
                <a:spcPts val="1000"/>
              </a:spcAft>
            </a:pPr>
            <a:r>
              <a:rPr lang="en-US" sz="1400" b="1" dirty="0" smtClean="0">
                <a:solidFill>
                  <a:schemeClr val="accent2">
                    <a:lumMod val="50000"/>
                  </a:schemeClr>
                </a:solidFill>
                <a:latin typeface="Calibri" pitchFamily="34" charset="0"/>
                <a:cs typeface="Arial" pitchFamily="34" charset="0"/>
              </a:rPr>
              <a:t>Infrastructure Support</a:t>
            </a:r>
          </a:p>
        </p:txBody>
      </p:sp>
      <p:cxnSp>
        <p:nvCxnSpPr>
          <p:cNvPr id="39" name="Straight Arrow Connector 38"/>
          <p:cNvCxnSpPr>
            <a:stCxn id="8" idx="3"/>
            <a:endCxn id="15" idx="1"/>
          </p:cNvCxnSpPr>
          <p:nvPr/>
        </p:nvCxnSpPr>
        <p:spPr>
          <a:xfrm>
            <a:off x="5897880" y="1539220"/>
            <a:ext cx="762000" cy="0"/>
          </a:xfrm>
          <a:prstGeom prst="straightConnector1">
            <a:avLst/>
          </a:prstGeom>
          <a:ln w="28575">
            <a:solidFill>
              <a:schemeClr val="accent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10" idx="3"/>
            <a:endCxn id="18" idx="1"/>
          </p:cNvCxnSpPr>
          <p:nvPr/>
        </p:nvCxnSpPr>
        <p:spPr>
          <a:xfrm>
            <a:off x="5913120" y="2648543"/>
            <a:ext cx="746760" cy="739379"/>
          </a:xfrm>
          <a:prstGeom prst="bentConnector3">
            <a:avLst>
              <a:gd name="adj1" fmla="val 50000"/>
            </a:avLst>
          </a:prstGeom>
          <a:ln w="28575">
            <a:solidFill>
              <a:schemeClr val="accent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348673" y="2060725"/>
            <a:ext cx="2819401" cy="1323439"/>
          </a:xfrm>
          <a:prstGeom prst="rect">
            <a:avLst/>
          </a:prstGeom>
        </p:spPr>
        <p:txBody>
          <a:bodyPr wrap="square">
            <a:spAutoFit/>
          </a:bodyPr>
          <a:lstStyle/>
          <a:p>
            <a:pPr indent="-225425">
              <a:buNone/>
            </a:pPr>
            <a:r>
              <a:rPr lang="en-US" sz="2000" b="1" dirty="0" smtClean="0">
                <a:latin typeface="Calibri" pitchFamily="34" charset="0"/>
              </a:rPr>
              <a:t>Example of how the RSF coordination structure can align with a State recovery organization</a:t>
            </a:r>
          </a:p>
        </p:txBody>
      </p:sp>
      <p:cxnSp>
        <p:nvCxnSpPr>
          <p:cNvPr id="48" name="Straight Arrow Connector 47"/>
          <p:cNvCxnSpPr>
            <a:stCxn id="6" idx="2"/>
            <a:endCxn id="8" idx="0"/>
          </p:cNvCxnSpPr>
          <p:nvPr/>
        </p:nvCxnSpPr>
        <p:spPr>
          <a:xfrm>
            <a:off x="4853940" y="1043800"/>
            <a:ext cx="0" cy="282040"/>
          </a:xfrm>
          <a:prstGeom prst="straightConnector1">
            <a:avLst/>
          </a:prstGeom>
          <a:ln w="38100">
            <a:solidFill>
              <a:srgbClr val="0033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5" idx="0"/>
            <a:endCxn id="7" idx="2"/>
          </p:cNvCxnSpPr>
          <p:nvPr/>
        </p:nvCxnSpPr>
        <p:spPr>
          <a:xfrm flipV="1">
            <a:off x="7711440" y="1207008"/>
            <a:ext cx="0" cy="118832"/>
          </a:xfrm>
          <a:prstGeom prst="line">
            <a:avLst/>
          </a:prstGeom>
          <a:ln w="38100">
            <a:solidFill>
              <a:srgbClr val="000063"/>
            </a:solidFill>
            <a:prstDash val="solid"/>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11" idx="3"/>
            <a:endCxn id="20" idx="1"/>
          </p:cNvCxnSpPr>
          <p:nvPr/>
        </p:nvCxnSpPr>
        <p:spPr>
          <a:xfrm>
            <a:off x="5897880" y="3178142"/>
            <a:ext cx="762000" cy="829978"/>
          </a:xfrm>
          <a:prstGeom prst="bentConnector3">
            <a:avLst>
              <a:gd name="adj1" fmla="val 50000"/>
            </a:avLst>
          </a:prstGeom>
          <a:ln w="28575">
            <a:solidFill>
              <a:schemeClr val="accent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12" idx="3"/>
            <a:endCxn id="19" idx="1"/>
          </p:cNvCxnSpPr>
          <p:nvPr/>
        </p:nvCxnSpPr>
        <p:spPr>
          <a:xfrm>
            <a:off x="5897880" y="3721495"/>
            <a:ext cx="762000" cy="1019082"/>
          </a:xfrm>
          <a:prstGeom prst="bentConnector3">
            <a:avLst>
              <a:gd name="adj1" fmla="val 50000"/>
            </a:avLst>
          </a:prstGeom>
          <a:ln w="28575">
            <a:solidFill>
              <a:schemeClr val="accent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13" idx="3"/>
            <a:endCxn id="19" idx="1"/>
          </p:cNvCxnSpPr>
          <p:nvPr/>
        </p:nvCxnSpPr>
        <p:spPr>
          <a:xfrm>
            <a:off x="5897880" y="4254895"/>
            <a:ext cx="762000" cy="485682"/>
          </a:xfrm>
          <a:prstGeom prst="bentConnector3">
            <a:avLst>
              <a:gd name="adj1" fmla="val 50000"/>
            </a:avLst>
          </a:prstGeom>
          <a:ln w="28575">
            <a:solidFill>
              <a:schemeClr val="accent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14" idx="3"/>
            <a:endCxn id="19" idx="1"/>
          </p:cNvCxnSpPr>
          <p:nvPr/>
        </p:nvCxnSpPr>
        <p:spPr>
          <a:xfrm flipV="1">
            <a:off x="5897880" y="4740577"/>
            <a:ext cx="762000" cy="47718"/>
          </a:xfrm>
          <a:prstGeom prst="bentConnector3">
            <a:avLst>
              <a:gd name="adj1" fmla="val 50000"/>
            </a:avLst>
          </a:prstGeom>
          <a:ln w="28575">
            <a:solidFill>
              <a:schemeClr val="accent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10" idx="3"/>
            <a:endCxn id="17" idx="1"/>
          </p:cNvCxnSpPr>
          <p:nvPr/>
        </p:nvCxnSpPr>
        <p:spPr>
          <a:xfrm>
            <a:off x="5913120" y="2648543"/>
            <a:ext cx="746760" cy="115759"/>
          </a:xfrm>
          <a:prstGeom prst="straightConnector1">
            <a:avLst/>
          </a:prstGeom>
          <a:ln w="28575">
            <a:solidFill>
              <a:schemeClr val="accent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9" idx="3"/>
            <a:endCxn id="16" idx="1"/>
          </p:cNvCxnSpPr>
          <p:nvPr/>
        </p:nvCxnSpPr>
        <p:spPr>
          <a:xfrm>
            <a:off x="5897880" y="2018330"/>
            <a:ext cx="762000" cy="84790"/>
          </a:xfrm>
          <a:prstGeom prst="straightConnector1">
            <a:avLst/>
          </a:prstGeom>
          <a:ln w="28575">
            <a:solidFill>
              <a:schemeClr val="accent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6" idx="3"/>
            <a:endCxn id="7" idx="1"/>
          </p:cNvCxnSpPr>
          <p:nvPr/>
        </p:nvCxnSpPr>
        <p:spPr>
          <a:xfrm>
            <a:off x="5897880" y="864800"/>
            <a:ext cx="762000" cy="81604"/>
          </a:xfrm>
          <a:prstGeom prst="straightConnector1">
            <a:avLst/>
          </a:prstGeom>
          <a:ln w="28575">
            <a:solidFill>
              <a:schemeClr val="accent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866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610600" cy="646331"/>
          </a:xfrm>
          <a:prstGeom prst="rect">
            <a:avLst/>
          </a:prstGeom>
        </p:spPr>
        <p:txBody>
          <a:bodyPr wrap="square">
            <a:spAutoFit/>
          </a:bodyPr>
          <a:lstStyle/>
          <a:p>
            <a:r>
              <a:rPr lang="en-US" sz="3600" b="1" dirty="0" smtClean="0">
                <a:solidFill>
                  <a:schemeClr val="tx2"/>
                </a:solidFill>
                <a:latin typeface="Calibri" pitchFamily="34" charset="0"/>
              </a:rPr>
              <a:t>V</a:t>
            </a:r>
            <a:r>
              <a:rPr lang="en-US" sz="3600" b="1" dirty="0" smtClean="0">
                <a:solidFill>
                  <a:schemeClr val="tx2"/>
                </a:solidFill>
                <a:latin typeface="Calibri" pitchFamily="34" charset="0"/>
              </a:rPr>
              <a:t>irginia Recovery Structure</a:t>
            </a:r>
            <a:endParaRPr lang="en-US" sz="3600" b="1" dirty="0" smtClean="0">
              <a:solidFill>
                <a:schemeClr val="tx2"/>
              </a:solidFill>
              <a:latin typeface="Calibri" pitchFamily="34" charset="0"/>
              <a:cs typeface="Calibri" pitchFamily="34" charset="0"/>
            </a:endParaRPr>
          </a:p>
        </p:txBody>
      </p:sp>
      <p:sp>
        <p:nvSpPr>
          <p:cNvPr id="3" name="Content Placeholder 2"/>
          <p:cNvSpPr txBox="1">
            <a:spLocks/>
          </p:cNvSpPr>
          <p:nvPr/>
        </p:nvSpPr>
        <p:spPr>
          <a:xfrm>
            <a:off x="381000" y="1295400"/>
            <a:ext cx="8534400" cy="40383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00" dirty="0" smtClean="0"/>
              <a:t>Virginia Department of Emergency Management’s Recovery and Mitigation JFO Standard Operating Guide 2013</a:t>
            </a:r>
          </a:p>
          <a:p>
            <a:pPr marL="400050" lvl="1" indent="0">
              <a:buNone/>
            </a:pPr>
            <a:endParaRPr lang="en-US" sz="1800" dirty="0" smtClean="0"/>
          </a:p>
          <a:p>
            <a:pPr marL="0" indent="0">
              <a:buNone/>
            </a:pPr>
            <a:r>
              <a:rPr lang="en-US" sz="2200" dirty="0" smtClean="0"/>
              <a:t>Goals </a:t>
            </a:r>
            <a:r>
              <a:rPr lang="en-US" sz="2200" dirty="0" smtClean="0"/>
              <a:t>include:</a:t>
            </a:r>
          </a:p>
          <a:p>
            <a:pPr lvl="1"/>
            <a:r>
              <a:rPr lang="en-US" sz="2200" dirty="0" smtClean="0"/>
              <a:t>Development of State Recovery Framework that interfaces effectively with national and local </a:t>
            </a:r>
            <a:r>
              <a:rPr lang="en-US" sz="2200" dirty="0" smtClean="0"/>
              <a:t>components</a:t>
            </a:r>
          </a:p>
          <a:p>
            <a:pPr lvl="1"/>
            <a:r>
              <a:rPr lang="en-US" sz="2200" dirty="0" smtClean="0"/>
              <a:t>Identifies recovery roles and responsibilities</a:t>
            </a:r>
            <a:endParaRPr lang="en-US" sz="2200" dirty="0" smtClean="0"/>
          </a:p>
          <a:p>
            <a:pPr lvl="1"/>
            <a:r>
              <a:rPr lang="en-US" sz="2200" dirty="0" smtClean="0"/>
              <a:t>Operational capability to execute plans</a:t>
            </a:r>
          </a:p>
          <a:p>
            <a:pPr lvl="1"/>
            <a:r>
              <a:rPr lang="en-US" sz="2200" dirty="0" smtClean="0"/>
              <a:t>Capability to develop event-specific Recovery Strategy</a:t>
            </a:r>
          </a:p>
          <a:p>
            <a:pPr lvl="1"/>
            <a:endParaRPr lang="en-US" sz="1400" dirty="0" smtClean="0"/>
          </a:p>
          <a:p>
            <a:pPr lvl="1"/>
            <a:endParaRPr lang="en-US" sz="1800" dirty="0" smtClean="0"/>
          </a:p>
          <a:p>
            <a:pPr lvl="1"/>
            <a:endParaRPr lang="en-US" sz="1800" dirty="0"/>
          </a:p>
        </p:txBody>
      </p:sp>
    </p:spTree>
    <p:extLst>
      <p:ext uri="{BB962C8B-B14F-4D97-AF65-F5344CB8AC3E}">
        <p14:creationId xmlns:p14="http://schemas.microsoft.com/office/powerpoint/2010/main" val="4058605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6344" y="381000"/>
            <a:ext cx="8342376" cy="1371600"/>
            <a:chOff x="512064" y="1143000"/>
            <a:chExt cx="8342376" cy="1371600"/>
          </a:xfrm>
        </p:grpSpPr>
        <p:cxnSp>
          <p:nvCxnSpPr>
            <p:cNvPr id="12" name="Straight Connector 11"/>
            <p:cNvCxnSpPr>
              <a:stCxn id="3" idx="3"/>
            </p:cNvCxnSpPr>
            <p:nvPr/>
          </p:nvCxnSpPr>
          <p:spPr>
            <a:xfrm flipV="1">
              <a:off x="2112264" y="1828799"/>
              <a:ext cx="5050536"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512064" y="1143000"/>
              <a:ext cx="1600200" cy="1371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07898" y="1644133"/>
              <a:ext cx="1219200" cy="369332"/>
            </a:xfrm>
            <a:prstGeom prst="rect">
              <a:avLst/>
            </a:prstGeom>
            <a:noFill/>
          </p:spPr>
          <p:txBody>
            <a:bodyPr wrap="square" rtlCol="0">
              <a:spAutoFit/>
            </a:bodyPr>
            <a:lstStyle/>
            <a:p>
              <a:pPr algn="ctr"/>
              <a:r>
                <a:rPr lang="en-US" dirty="0" smtClean="0"/>
                <a:t>Governor</a:t>
              </a:r>
              <a:endParaRPr lang="en-US" dirty="0"/>
            </a:p>
          </p:txBody>
        </p:sp>
        <p:sp>
          <p:nvSpPr>
            <p:cNvPr id="5" name="Rounded Rectangle 4"/>
            <p:cNvSpPr/>
            <p:nvPr/>
          </p:nvSpPr>
          <p:spPr>
            <a:xfrm>
              <a:off x="2721864" y="1143000"/>
              <a:ext cx="1600200" cy="13716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953000" y="1143000"/>
              <a:ext cx="1600200" cy="13716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162800" y="1143000"/>
              <a:ext cx="1600200" cy="13716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12364" y="1367135"/>
              <a:ext cx="1219200" cy="923330"/>
            </a:xfrm>
            <a:prstGeom prst="rect">
              <a:avLst/>
            </a:prstGeom>
            <a:noFill/>
          </p:spPr>
          <p:txBody>
            <a:bodyPr wrap="square" rtlCol="0">
              <a:spAutoFit/>
            </a:bodyPr>
            <a:lstStyle/>
            <a:p>
              <a:pPr algn="ctr"/>
              <a:r>
                <a:rPr lang="en-US" dirty="0" smtClean="0"/>
                <a:t>Secretary Commerce and Trade</a:t>
              </a:r>
              <a:endParaRPr lang="en-US" dirty="0"/>
            </a:p>
          </p:txBody>
        </p:sp>
        <p:sp>
          <p:nvSpPr>
            <p:cNvPr id="9" name="TextBox 8"/>
            <p:cNvSpPr txBox="1"/>
            <p:nvPr/>
          </p:nvSpPr>
          <p:spPr>
            <a:xfrm>
              <a:off x="4953000" y="1351895"/>
              <a:ext cx="1623060" cy="923330"/>
            </a:xfrm>
            <a:prstGeom prst="rect">
              <a:avLst/>
            </a:prstGeom>
            <a:noFill/>
          </p:spPr>
          <p:txBody>
            <a:bodyPr wrap="square" rtlCol="0">
              <a:spAutoFit/>
            </a:bodyPr>
            <a:lstStyle/>
            <a:p>
              <a:pPr algn="ctr"/>
              <a:r>
                <a:rPr lang="en-US" dirty="0" smtClean="0"/>
                <a:t>Virginia Economic Crisis Task Force</a:t>
              </a:r>
              <a:endParaRPr lang="en-US" dirty="0"/>
            </a:p>
          </p:txBody>
        </p:sp>
        <p:sp>
          <p:nvSpPr>
            <p:cNvPr id="10" name="TextBox 9"/>
            <p:cNvSpPr txBox="1"/>
            <p:nvPr/>
          </p:nvSpPr>
          <p:spPr>
            <a:xfrm>
              <a:off x="7071360" y="1228635"/>
              <a:ext cx="1783080" cy="1200329"/>
            </a:xfrm>
            <a:prstGeom prst="rect">
              <a:avLst/>
            </a:prstGeom>
            <a:noFill/>
          </p:spPr>
          <p:txBody>
            <a:bodyPr wrap="square" rtlCol="0">
              <a:spAutoFit/>
            </a:bodyPr>
            <a:lstStyle/>
            <a:p>
              <a:pPr algn="ctr"/>
              <a:r>
                <a:rPr lang="en-US" dirty="0" smtClean="0"/>
                <a:t>Commonwealth Disaster Recovery Coordinator</a:t>
              </a:r>
              <a:endParaRPr lang="en-US" dirty="0"/>
            </a:p>
          </p:txBody>
        </p:sp>
      </p:grpSp>
      <p:sp>
        <p:nvSpPr>
          <p:cNvPr id="13" name="TextBox 12"/>
          <p:cNvSpPr txBox="1"/>
          <p:nvPr/>
        </p:nvSpPr>
        <p:spPr>
          <a:xfrm>
            <a:off x="304800" y="2023503"/>
            <a:ext cx="8686800" cy="3339376"/>
          </a:xfrm>
          <a:prstGeom prst="rect">
            <a:avLst/>
          </a:prstGeom>
          <a:noFill/>
        </p:spPr>
        <p:txBody>
          <a:bodyPr wrap="square" rtlCol="0">
            <a:spAutoFit/>
          </a:bodyPr>
          <a:lstStyle/>
          <a:p>
            <a:r>
              <a:rPr lang="en-US" sz="2400" dirty="0" smtClean="0"/>
              <a:t>As outlined in JFO SOP:</a:t>
            </a:r>
          </a:p>
          <a:p>
            <a:endParaRPr lang="en-US" sz="2200" dirty="0" smtClean="0"/>
          </a:p>
          <a:p>
            <a:pPr marL="285750" indent="-285750">
              <a:lnSpc>
                <a:spcPct val="150000"/>
              </a:lnSpc>
              <a:buFont typeface="Arial" panose="020B0604020202020204" pitchFamily="34" charset="0"/>
              <a:buChar char="•"/>
            </a:pPr>
            <a:r>
              <a:rPr lang="en-US" sz="2200" dirty="0" smtClean="0"/>
              <a:t>Governor leads the Virginia’s Recovery Leadership and overall structure </a:t>
            </a:r>
          </a:p>
          <a:p>
            <a:pPr marL="285750" indent="-285750">
              <a:lnSpc>
                <a:spcPct val="150000"/>
              </a:lnSpc>
              <a:buFont typeface="Arial" panose="020B0604020202020204" pitchFamily="34" charset="0"/>
              <a:buChar char="•"/>
            </a:pPr>
            <a:r>
              <a:rPr lang="en-US" sz="2200" dirty="0" smtClean="0"/>
              <a:t>Governor delegates leadership to the </a:t>
            </a:r>
            <a:r>
              <a:rPr lang="en-US" sz="2200" b="1" dirty="0" smtClean="0"/>
              <a:t>Secretary of Commerce and Trade</a:t>
            </a:r>
          </a:p>
          <a:p>
            <a:pPr marL="285750" indent="-285750">
              <a:lnSpc>
                <a:spcPct val="150000"/>
              </a:lnSpc>
              <a:buFont typeface="Arial" panose="020B0604020202020204" pitchFamily="34" charset="0"/>
              <a:buChar char="•"/>
            </a:pPr>
            <a:r>
              <a:rPr lang="en-US" sz="2200" dirty="0" smtClean="0"/>
              <a:t>Designee is responsible for the </a:t>
            </a:r>
            <a:r>
              <a:rPr lang="en-US" sz="2200" b="1" dirty="0" smtClean="0"/>
              <a:t>Economic Crisis Task Force </a:t>
            </a:r>
            <a:endParaRPr lang="en-US" sz="2200" dirty="0" smtClean="0"/>
          </a:p>
          <a:p>
            <a:pPr marL="742950" lvl="1" indent="-285750">
              <a:lnSpc>
                <a:spcPct val="150000"/>
              </a:lnSpc>
              <a:buFont typeface="Arial" panose="020B0604020202020204" pitchFamily="34" charset="0"/>
              <a:buChar char="•"/>
            </a:pPr>
            <a:r>
              <a:rPr lang="en-US" sz="2200" dirty="0" smtClean="0"/>
              <a:t>Responsible for appointing a </a:t>
            </a:r>
            <a:r>
              <a:rPr lang="en-US" sz="2200" b="1" dirty="0" smtClean="0"/>
              <a:t>Commonwealth Disaster Recovery Coordinator </a:t>
            </a:r>
            <a:r>
              <a:rPr lang="en-US" sz="2200" dirty="0" smtClean="0"/>
              <a:t>(Deputy SCO)</a:t>
            </a:r>
            <a:endParaRPr lang="en-US" sz="2200" dirty="0"/>
          </a:p>
        </p:txBody>
      </p:sp>
    </p:spTree>
    <p:extLst>
      <p:ext uri="{BB962C8B-B14F-4D97-AF65-F5344CB8AC3E}">
        <p14:creationId xmlns:p14="http://schemas.microsoft.com/office/powerpoint/2010/main" val="525214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04800"/>
            <a:ext cx="9067800" cy="584775"/>
          </a:xfrm>
          <a:prstGeom prst="rect">
            <a:avLst/>
          </a:prstGeom>
        </p:spPr>
        <p:txBody>
          <a:bodyPr wrap="square">
            <a:spAutoFit/>
          </a:bodyPr>
          <a:lstStyle/>
          <a:p>
            <a:r>
              <a:rPr lang="en-US" sz="3200" b="1" dirty="0" smtClean="0">
                <a:solidFill>
                  <a:schemeClr val="tx2"/>
                </a:solidFill>
                <a:latin typeface="Calibri" pitchFamily="34" charset="0"/>
              </a:rPr>
              <a:t>Virginia’s Economic Crisis Strike Force Composition </a:t>
            </a:r>
            <a:endParaRPr lang="en-US" sz="3200" b="1" dirty="0" smtClean="0">
              <a:solidFill>
                <a:schemeClr val="tx2"/>
              </a:solidFill>
              <a:latin typeface="Calibri" pitchFamily="34" charset="0"/>
              <a:cs typeface="Calibri" pitchFamily="34" charset="0"/>
            </a:endParaRPr>
          </a:p>
        </p:txBody>
      </p:sp>
      <p:sp>
        <p:nvSpPr>
          <p:cNvPr id="5" name="TextBox 4"/>
          <p:cNvSpPr txBox="1"/>
          <p:nvPr/>
        </p:nvSpPr>
        <p:spPr>
          <a:xfrm>
            <a:off x="914400" y="1295400"/>
            <a:ext cx="8229600" cy="3331681"/>
          </a:xfrm>
          <a:prstGeom prst="rect">
            <a:avLst/>
          </a:prstGeom>
          <a:noFill/>
        </p:spPr>
        <p:txBody>
          <a:bodyPr wrap="square" rtlCol="0">
            <a:spAutoFit/>
          </a:bodyPr>
          <a:lstStyle/>
          <a:p>
            <a:r>
              <a:rPr lang="en-US" sz="2400" b="1" dirty="0" smtClean="0"/>
              <a:t>Community Planning and Capacity Building:</a:t>
            </a:r>
            <a:endParaRPr lang="en-US" sz="2400" b="1" dirty="0" smtClean="0"/>
          </a:p>
          <a:p>
            <a:pPr marL="1200150" lvl="2" indent="-285750">
              <a:buFont typeface="Arial" panose="020B0604020202020204" pitchFamily="34" charset="0"/>
              <a:buChar char="•"/>
            </a:pPr>
            <a:r>
              <a:rPr lang="en-US" sz="2400" dirty="0" smtClean="0"/>
              <a:t>Housing &amp; Community Development</a:t>
            </a:r>
          </a:p>
          <a:p>
            <a:pPr marL="1200150" lvl="2" indent="-285750">
              <a:buFont typeface="Arial" panose="020B0604020202020204" pitchFamily="34" charset="0"/>
              <a:buChar char="•"/>
            </a:pPr>
            <a:r>
              <a:rPr lang="en-US" sz="2400" dirty="0" smtClean="0"/>
              <a:t>VA Housing Development Authority</a:t>
            </a:r>
          </a:p>
          <a:p>
            <a:endParaRPr lang="en-US" sz="1050" b="1" dirty="0"/>
          </a:p>
          <a:p>
            <a:r>
              <a:rPr lang="en-US" sz="2400" b="1" dirty="0"/>
              <a:t>Natural &amp; Cultural Resources</a:t>
            </a:r>
            <a:r>
              <a:rPr lang="en-US" sz="2400" b="1" dirty="0" smtClean="0"/>
              <a:t>:</a:t>
            </a:r>
            <a:endParaRPr lang="en-US" sz="2400" b="1" dirty="0"/>
          </a:p>
          <a:p>
            <a:pPr marL="1200150" lvl="2" indent="-285750">
              <a:buFont typeface="Arial" panose="020B0604020202020204" pitchFamily="34" charset="0"/>
              <a:buChar char="•"/>
            </a:pPr>
            <a:r>
              <a:rPr lang="en-US" sz="2400" dirty="0"/>
              <a:t>Conservation &amp; Recreation</a:t>
            </a:r>
          </a:p>
          <a:p>
            <a:pPr marL="1200150" lvl="2" indent="-285750">
              <a:buFont typeface="Arial" panose="020B0604020202020204" pitchFamily="34" charset="0"/>
              <a:buChar char="•"/>
            </a:pPr>
            <a:r>
              <a:rPr lang="en-US" sz="2400" dirty="0"/>
              <a:t>Environmental Quality</a:t>
            </a:r>
          </a:p>
          <a:p>
            <a:pPr marL="1200150" lvl="2" indent="-285750">
              <a:buFont typeface="Arial" panose="020B0604020202020204" pitchFamily="34" charset="0"/>
              <a:buChar char="•"/>
            </a:pPr>
            <a:r>
              <a:rPr lang="en-US" sz="2400" dirty="0"/>
              <a:t>Historic Preservation</a:t>
            </a:r>
          </a:p>
          <a:p>
            <a:pPr marL="1200150" lvl="2" indent="-285750">
              <a:buFont typeface="Arial" panose="020B0604020202020204" pitchFamily="34" charset="0"/>
              <a:buChar char="•"/>
            </a:pPr>
            <a:r>
              <a:rPr lang="en-US" sz="2400" dirty="0"/>
              <a:t>Forestry</a:t>
            </a:r>
          </a:p>
          <a:p>
            <a:endParaRPr lang="en-US" sz="800" dirty="0" smtClean="0"/>
          </a:p>
        </p:txBody>
      </p:sp>
    </p:spTree>
    <p:extLst>
      <p:ext uri="{BB962C8B-B14F-4D97-AF65-F5344CB8AC3E}">
        <p14:creationId xmlns:p14="http://schemas.microsoft.com/office/powerpoint/2010/main" val="2812341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28600"/>
            <a:ext cx="9067800" cy="584775"/>
          </a:xfrm>
          <a:prstGeom prst="rect">
            <a:avLst/>
          </a:prstGeom>
        </p:spPr>
        <p:txBody>
          <a:bodyPr wrap="square">
            <a:spAutoFit/>
          </a:bodyPr>
          <a:lstStyle/>
          <a:p>
            <a:r>
              <a:rPr lang="en-US" sz="3200" b="1" dirty="0" smtClean="0">
                <a:solidFill>
                  <a:schemeClr val="tx2"/>
                </a:solidFill>
                <a:latin typeface="Calibri" pitchFamily="34" charset="0"/>
              </a:rPr>
              <a:t>Virginia’s Economic Crisis Strike Force Composition </a:t>
            </a:r>
            <a:endParaRPr lang="en-US" sz="3200" b="1" dirty="0" smtClean="0">
              <a:solidFill>
                <a:schemeClr val="tx2"/>
              </a:solidFill>
              <a:latin typeface="Calibri" pitchFamily="34" charset="0"/>
              <a:cs typeface="Calibri" pitchFamily="34" charset="0"/>
            </a:endParaRPr>
          </a:p>
        </p:txBody>
      </p:sp>
      <p:sp>
        <p:nvSpPr>
          <p:cNvPr id="5" name="TextBox 4"/>
          <p:cNvSpPr txBox="1"/>
          <p:nvPr/>
        </p:nvSpPr>
        <p:spPr>
          <a:xfrm>
            <a:off x="990600" y="914400"/>
            <a:ext cx="6819900" cy="4316566"/>
          </a:xfrm>
          <a:prstGeom prst="rect">
            <a:avLst/>
          </a:prstGeom>
          <a:noFill/>
        </p:spPr>
        <p:txBody>
          <a:bodyPr wrap="square" rtlCol="0">
            <a:spAutoFit/>
          </a:bodyPr>
          <a:lstStyle/>
          <a:p>
            <a:r>
              <a:rPr lang="en-US" sz="2400" b="1" dirty="0"/>
              <a:t>Economic:</a:t>
            </a:r>
          </a:p>
          <a:p>
            <a:pPr marL="1200150" lvl="2" indent="-285750">
              <a:buFont typeface="Arial" panose="020B0604020202020204" pitchFamily="34" charset="0"/>
              <a:buChar char="•"/>
            </a:pPr>
            <a:r>
              <a:rPr lang="en-US" sz="2000" dirty="0"/>
              <a:t>VA Economic Development Partnership</a:t>
            </a:r>
          </a:p>
          <a:p>
            <a:pPr marL="1200150" lvl="2" indent="-285750">
              <a:buFont typeface="Arial" panose="020B0604020202020204" pitchFamily="34" charset="0"/>
              <a:buChar char="•"/>
            </a:pPr>
            <a:r>
              <a:rPr lang="en-US" sz="2000" dirty="0"/>
              <a:t>Agriculture &amp; Consumer Services</a:t>
            </a:r>
          </a:p>
          <a:p>
            <a:pPr marL="1200150" lvl="2" indent="-285750">
              <a:buFont typeface="Arial" panose="020B0604020202020204" pitchFamily="34" charset="0"/>
              <a:buChar char="•"/>
            </a:pPr>
            <a:r>
              <a:rPr lang="en-US" sz="2000" dirty="0"/>
              <a:t>Department of Business Assistance</a:t>
            </a:r>
          </a:p>
          <a:p>
            <a:pPr marL="1200150" lvl="2" indent="-285750">
              <a:buFont typeface="Arial" panose="020B0604020202020204" pitchFamily="34" charset="0"/>
              <a:buChar char="•"/>
            </a:pPr>
            <a:r>
              <a:rPr lang="en-US" sz="2000" dirty="0"/>
              <a:t>Community College System</a:t>
            </a:r>
          </a:p>
          <a:p>
            <a:pPr marL="1200150" lvl="2" indent="-285750">
              <a:buFont typeface="Arial" panose="020B0604020202020204" pitchFamily="34" charset="0"/>
              <a:buChar char="•"/>
            </a:pPr>
            <a:r>
              <a:rPr lang="en-US" sz="2000" dirty="0"/>
              <a:t>Labor and Industry</a:t>
            </a:r>
          </a:p>
          <a:p>
            <a:pPr marL="1200150" lvl="2" indent="-285750">
              <a:buFont typeface="Arial" panose="020B0604020202020204" pitchFamily="34" charset="0"/>
              <a:buChar char="•"/>
            </a:pPr>
            <a:r>
              <a:rPr lang="en-US" sz="2000" dirty="0"/>
              <a:t>Minority Business Enterprise</a:t>
            </a:r>
          </a:p>
          <a:p>
            <a:pPr marL="1200150" lvl="2" indent="-285750">
              <a:buFont typeface="Arial" panose="020B0604020202020204" pitchFamily="34" charset="0"/>
              <a:buChar char="•"/>
            </a:pPr>
            <a:r>
              <a:rPr lang="en-US" sz="2000" dirty="0"/>
              <a:t>VA Tourism Authority</a:t>
            </a:r>
          </a:p>
          <a:p>
            <a:pPr marL="1200150" lvl="2" indent="-285750">
              <a:buFont typeface="Arial" panose="020B0604020202020204" pitchFamily="34" charset="0"/>
              <a:buChar char="•"/>
            </a:pPr>
            <a:r>
              <a:rPr lang="en-US" sz="2000" dirty="0"/>
              <a:t>VA Employment Commission</a:t>
            </a:r>
          </a:p>
          <a:p>
            <a:endParaRPr lang="en-US" sz="1050" b="1" dirty="0"/>
          </a:p>
          <a:p>
            <a:r>
              <a:rPr lang="en-US" sz="2400" b="1" dirty="0"/>
              <a:t>Housing:</a:t>
            </a:r>
          </a:p>
          <a:p>
            <a:pPr marL="1200150" lvl="2" indent="-285750">
              <a:buFont typeface="Arial" panose="020B0604020202020204" pitchFamily="34" charset="0"/>
              <a:buChar char="•"/>
            </a:pPr>
            <a:r>
              <a:rPr lang="en-US" sz="2000" dirty="0"/>
              <a:t>Housing &amp; Community Development</a:t>
            </a:r>
          </a:p>
          <a:p>
            <a:pPr marL="1200150" lvl="2" indent="-285750">
              <a:buFont typeface="Arial" panose="020B0604020202020204" pitchFamily="34" charset="0"/>
              <a:buChar char="•"/>
            </a:pPr>
            <a:r>
              <a:rPr lang="en-US" sz="2000" dirty="0"/>
              <a:t>VA Housing Development Authority</a:t>
            </a:r>
          </a:p>
          <a:p>
            <a:endParaRPr lang="en-US" sz="800" dirty="0" smtClean="0"/>
          </a:p>
        </p:txBody>
      </p:sp>
    </p:spTree>
    <p:extLst>
      <p:ext uri="{BB962C8B-B14F-4D97-AF65-F5344CB8AC3E}">
        <p14:creationId xmlns:p14="http://schemas.microsoft.com/office/powerpoint/2010/main" val="3123399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28600"/>
            <a:ext cx="9067800" cy="584775"/>
          </a:xfrm>
          <a:prstGeom prst="rect">
            <a:avLst/>
          </a:prstGeom>
        </p:spPr>
        <p:txBody>
          <a:bodyPr wrap="square">
            <a:spAutoFit/>
          </a:bodyPr>
          <a:lstStyle/>
          <a:p>
            <a:r>
              <a:rPr lang="en-US" sz="3200" b="1" dirty="0" smtClean="0">
                <a:solidFill>
                  <a:schemeClr val="tx2"/>
                </a:solidFill>
                <a:latin typeface="Calibri" pitchFamily="34" charset="0"/>
              </a:rPr>
              <a:t>Virginia’s Economic Crisis Strike Force Composition </a:t>
            </a:r>
            <a:endParaRPr lang="en-US" sz="3200" b="1" dirty="0" smtClean="0">
              <a:solidFill>
                <a:schemeClr val="tx2"/>
              </a:solidFill>
              <a:latin typeface="Calibri" pitchFamily="34" charset="0"/>
              <a:cs typeface="Calibri" pitchFamily="34" charset="0"/>
            </a:endParaRPr>
          </a:p>
        </p:txBody>
      </p:sp>
      <p:sp>
        <p:nvSpPr>
          <p:cNvPr id="5" name="TextBox 4"/>
          <p:cNvSpPr txBox="1"/>
          <p:nvPr/>
        </p:nvSpPr>
        <p:spPr>
          <a:xfrm>
            <a:off x="990600" y="914400"/>
            <a:ext cx="6819900" cy="4439677"/>
          </a:xfrm>
          <a:prstGeom prst="rect">
            <a:avLst/>
          </a:prstGeom>
          <a:noFill/>
        </p:spPr>
        <p:txBody>
          <a:bodyPr wrap="square" rtlCol="0">
            <a:spAutoFit/>
          </a:bodyPr>
          <a:lstStyle/>
          <a:p>
            <a:r>
              <a:rPr lang="en-US" sz="2400" b="1" dirty="0"/>
              <a:t>Infrastructure:</a:t>
            </a:r>
          </a:p>
          <a:p>
            <a:pPr marL="1200150" lvl="2" indent="-285750">
              <a:buFont typeface="Arial" panose="020B0604020202020204" pitchFamily="34" charset="0"/>
              <a:buChar char="•"/>
            </a:pPr>
            <a:r>
              <a:rPr lang="en-US" sz="2400" dirty="0"/>
              <a:t>Transportation</a:t>
            </a:r>
          </a:p>
          <a:p>
            <a:pPr marL="1200150" lvl="2" indent="-285750">
              <a:buFont typeface="Arial" panose="020B0604020202020204" pitchFamily="34" charset="0"/>
              <a:buChar char="•"/>
            </a:pPr>
            <a:r>
              <a:rPr lang="en-US" sz="2400" dirty="0"/>
              <a:t>State Corporation Commission</a:t>
            </a:r>
          </a:p>
          <a:p>
            <a:pPr marL="1200150" lvl="2" indent="-285750">
              <a:buFont typeface="Arial" panose="020B0604020202020204" pitchFamily="34" charset="0"/>
              <a:buChar char="•"/>
            </a:pPr>
            <a:r>
              <a:rPr lang="en-US" sz="2400" dirty="0"/>
              <a:t>Conservation &amp; Recreation- Dams</a:t>
            </a:r>
          </a:p>
          <a:p>
            <a:pPr marL="1200150" lvl="2" indent="-285750">
              <a:buFont typeface="Arial" panose="020B0604020202020204" pitchFamily="34" charset="0"/>
              <a:buChar char="•"/>
            </a:pPr>
            <a:r>
              <a:rPr lang="en-US" sz="2400" dirty="0"/>
              <a:t>Health- Water Programs</a:t>
            </a:r>
          </a:p>
          <a:p>
            <a:pPr marL="1200150" lvl="2" indent="-285750">
              <a:buFont typeface="Arial" panose="020B0604020202020204" pitchFamily="34" charset="0"/>
              <a:buChar char="•"/>
            </a:pPr>
            <a:r>
              <a:rPr lang="en-US" sz="2400" dirty="0"/>
              <a:t>Environmental Quality- Wastewater</a:t>
            </a:r>
          </a:p>
          <a:p>
            <a:pPr marL="285750" indent="-285750">
              <a:buFont typeface="Arial" panose="020B0604020202020204" pitchFamily="34" charset="0"/>
              <a:buChar char="•"/>
            </a:pPr>
            <a:endParaRPr lang="en-US" sz="1050" dirty="0"/>
          </a:p>
          <a:p>
            <a:r>
              <a:rPr lang="en-US" sz="2400" b="1" dirty="0"/>
              <a:t>Health &amp; Social Services:</a:t>
            </a:r>
          </a:p>
          <a:p>
            <a:pPr marL="1200150" lvl="2" indent="-285750">
              <a:buFont typeface="Arial" panose="020B0604020202020204" pitchFamily="34" charset="0"/>
              <a:buChar char="•"/>
            </a:pPr>
            <a:r>
              <a:rPr lang="en-US" sz="2400" dirty="0"/>
              <a:t>Health</a:t>
            </a:r>
          </a:p>
          <a:p>
            <a:pPr marL="1200150" lvl="2" indent="-285750">
              <a:buFont typeface="Arial" panose="020B0604020202020204" pitchFamily="34" charset="0"/>
              <a:buChar char="•"/>
            </a:pPr>
            <a:r>
              <a:rPr lang="en-US" sz="2400" dirty="0"/>
              <a:t>Social Services</a:t>
            </a:r>
          </a:p>
          <a:p>
            <a:pPr marL="1200150" lvl="2" indent="-285750">
              <a:buFont typeface="Arial" panose="020B0604020202020204" pitchFamily="34" charset="0"/>
              <a:buChar char="•"/>
            </a:pPr>
            <a:r>
              <a:rPr lang="en-US" sz="2400" dirty="0"/>
              <a:t>Education</a:t>
            </a:r>
          </a:p>
          <a:p>
            <a:pPr marL="1200150" lvl="2" indent="-285750">
              <a:buFont typeface="Arial" panose="020B0604020202020204" pitchFamily="34" charset="0"/>
              <a:buChar char="•"/>
            </a:pPr>
            <a:r>
              <a:rPr lang="en-US" sz="2400" dirty="0"/>
              <a:t>Medical Assistance Authority</a:t>
            </a:r>
          </a:p>
          <a:p>
            <a:endParaRPr lang="en-US" sz="800" dirty="0" smtClean="0"/>
          </a:p>
        </p:txBody>
      </p:sp>
    </p:spTree>
    <p:extLst>
      <p:ext uri="{BB962C8B-B14F-4D97-AF65-F5344CB8AC3E}">
        <p14:creationId xmlns:p14="http://schemas.microsoft.com/office/powerpoint/2010/main" val="3952377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152400"/>
            <a:ext cx="8229600" cy="1143000"/>
          </a:xfrm>
        </p:spPr>
        <p:txBody>
          <a:bodyPr>
            <a:noAutofit/>
          </a:bodyPr>
          <a:lstStyle/>
          <a:p>
            <a:pPr algn="l"/>
            <a:r>
              <a:rPr lang="en-US" sz="3600" b="1" dirty="0" smtClean="0">
                <a:solidFill>
                  <a:schemeClr val="tx2"/>
                </a:solidFill>
              </a:rPr>
              <a:t>Recovery Federal Interagency Operational Plan</a:t>
            </a:r>
            <a:endParaRPr lang="en-US" sz="3600" b="1" dirty="0">
              <a:solidFill>
                <a:schemeClr val="tx2"/>
              </a:solidFill>
            </a:endParaRPr>
          </a:p>
        </p:txBody>
      </p:sp>
      <p:sp>
        <p:nvSpPr>
          <p:cNvPr id="10" name="Slide Number Placeholder 3"/>
          <p:cNvSpPr>
            <a:spLocks noGrp="1"/>
          </p:cNvSpPr>
          <p:nvPr>
            <p:ph type="sldNum" sz="quarter" idx="4294967295"/>
          </p:nvPr>
        </p:nvSpPr>
        <p:spPr>
          <a:xfrm>
            <a:off x="7010400" y="6416675"/>
            <a:ext cx="2133600" cy="365125"/>
          </a:xfrm>
          <a:prstGeom prst="rect">
            <a:avLst/>
          </a:prstGeom>
        </p:spPr>
        <p:txBody>
          <a:bodyPr/>
          <a:lstStyle/>
          <a:p>
            <a:pPr>
              <a:defRPr/>
            </a:pPr>
            <a:fld id="{138813A0-00DF-420F-B2B1-BA23BC25693D}" type="slidenum">
              <a:rPr lang="en-US" smtClean="0"/>
              <a:pPr>
                <a:defRPr/>
              </a:pPr>
              <a:t>17</a:t>
            </a:fld>
            <a:endParaRPr lang="en-US" dirty="0"/>
          </a:p>
        </p:txBody>
      </p:sp>
      <p:sp>
        <p:nvSpPr>
          <p:cNvPr id="8" name="Content Placeholder 2"/>
          <p:cNvSpPr txBox="1">
            <a:spLocks/>
          </p:cNvSpPr>
          <p:nvPr/>
        </p:nvSpPr>
        <p:spPr bwMode="auto">
          <a:xfrm>
            <a:off x="3810000" y="1219200"/>
            <a:ext cx="48768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1" indent="-342900" eaLnBrk="0" hangingPunct="0">
              <a:spcBef>
                <a:spcPct val="20000"/>
              </a:spcBef>
              <a:buFont typeface="Arial" charset="0"/>
              <a:buChar char="•"/>
              <a:defRPr/>
            </a:pPr>
            <a:r>
              <a:rPr lang="en-US" sz="2000" dirty="0" smtClean="0">
                <a:latin typeface="Calibri" pitchFamily="34" charset="0"/>
                <a:cs typeface="Calibri" pitchFamily="34" charset="0"/>
              </a:rPr>
              <a:t>The FIOP provides the concept of operations for integrating and coordinating federal resources.</a:t>
            </a:r>
          </a:p>
          <a:p>
            <a:pPr marL="0" lvl="1" eaLnBrk="0" hangingPunct="0">
              <a:spcBef>
                <a:spcPct val="20000"/>
              </a:spcBef>
              <a:defRPr/>
            </a:pPr>
            <a:endParaRPr lang="en-US" sz="2000" dirty="0" smtClean="0">
              <a:latin typeface="Calibri" pitchFamily="34" charset="0"/>
              <a:cs typeface="Calibri" pitchFamily="34" charset="0"/>
            </a:endParaRPr>
          </a:p>
          <a:p>
            <a:pPr marL="342900" lvl="1" indent="-342900" eaLnBrk="0" hangingPunct="0">
              <a:spcBef>
                <a:spcPct val="20000"/>
              </a:spcBef>
              <a:buFont typeface="Arial" charset="0"/>
              <a:buChar char="•"/>
              <a:defRPr/>
            </a:pPr>
            <a:r>
              <a:rPr lang="en-US" sz="2000" b="1" dirty="0" smtClean="0">
                <a:latin typeface="Calibri" pitchFamily="34" charset="0"/>
              </a:rPr>
              <a:t>We will be referring to the FIOP because it is the operational doctrine and centerpiece of how NDRF operations are conducted.</a:t>
            </a:r>
          </a:p>
          <a:p>
            <a:pPr marL="0" lvl="1" eaLnBrk="0" hangingPunct="0">
              <a:spcBef>
                <a:spcPct val="20000"/>
              </a:spcBef>
              <a:defRPr/>
            </a:pPr>
            <a:endParaRPr lang="en-US" sz="2000" b="1" dirty="0" smtClean="0">
              <a:latin typeface="Calibri" pitchFamily="34" charset="0"/>
            </a:endParaRPr>
          </a:p>
          <a:p>
            <a:pPr marL="342900" lvl="1" indent="-342900" eaLnBrk="0" hangingPunct="0">
              <a:spcBef>
                <a:spcPct val="20000"/>
              </a:spcBef>
              <a:buFont typeface="Arial" charset="0"/>
              <a:buChar char="•"/>
              <a:defRPr/>
            </a:pPr>
            <a:r>
              <a:rPr lang="en-US" sz="2000" dirty="0" smtClean="0">
                <a:latin typeface="Calibri" pitchFamily="34" charset="0"/>
                <a:cs typeface="Calibri" pitchFamily="34" charset="0"/>
              </a:rPr>
              <a:t>The FIOP includes RSF Annexes written by each of the six RSFs.</a:t>
            </a:r>
          </a:p>
        </p:txBody>
      </p:sp>
      <p:sp>
        <p:nvSpPr>
          <p:cNvPr id="9" name="Curved Up Arrow 8"/>
          <p:cNvSpPr/>
          <p:nvPr/>
        </p:nvSpPr>
        <p:spPr>
          <a:xfrm rot="4469986">
            <a:off x="922853" y="3300002"/>
            <a:ext cx="1034977" cy="891978"/>
          </a:xfrm>
          <a:prstGeom prst="curved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4" name="Picture 3" descr="NDRF_Cover_SM.jpg"/>
          <p:cNvPicPr>
            <a:picLocks noChangeAspect="1"/>
          </p:cNvPicPr>
          <p:nvPr/>
        </p:nvPicPr>
        <p:blipFill>
          <a:blip r:embed="rId3" cstate="print"/>
          <a:srcRect/>
          <a:stretch>
            <a:fillRect/>
          </a:stretch>
        </p:blipFill>
        <p:spPr bwMode="auto">
          <a:xfrm>
            <a:off x="1394172" y="1185225"/>
            <a:ext cx="1630561" cy="2112158"/>
          </a:xfrm>
          <a:prstGeom prst="rect">
            <a:avLst/>
          </a:prstGeom>
          <a:noFill/>
          <a:ln w="9525">
            <a:noFill/>
            <a:miter lim="800000"/>
            <a:headEnd/>
            <a:tailEnd/>
          </a:ln>
          <a:effectLst>
            <a:outerShdw dist="38100" dir="2700000" rotWithShape="0">
              <a:srgbClr val="808080">
                <a:alpha val="42999"/>
              </a:srgbClr>
            </a:outerShdw>
          </a:effectLst>
        </p:spPr>
      </p:pic>
      <p:pic>
        <p:nvPicPr>
          <p:cNvPr id="5" name="Picture 2"/>
          <p:cNvPicPr>
            <a:picLocks noChangeAspect="1" noChangeArrowheads="1"/>
          </p:cNvPicPr>
          <p:nvPr/>
        </p:nvPicPr>
        <p:blipFill>
          <a:blip r:embed="rId4" cstate="print"/>
          <a:srcRect/>
          <a:stretch>
            <a:fillRect/>
          </a:stretch>
        </p:blipFill>
        <p:spPr bwMode="auto">
          <a:xfrm>
            <a:off x="2083648" y="3048000"/>
            <a:ext cx="1749443" cy="2253521"/>
          </a:xfrm>
          <a:prstGeom prst="rect">
            <a:avLst/>
          </a:prstGeom>
          <a:noFill/>
          <a:ln w="9525">
            <a:noFill/>
            <a:miter lim="800000"/>
            <a:headEnd/>
            <a:tailEnd/>
          </a:ln>
        </p:spPr>
      </p:pic>
    </p:spTree>
    <p:extLst>
      <p:ext uri="{BB962C8B-B14F-4D97-AF65-F5344CB8AC3E}">
        <p14:creationId xmlns:p14="http://schemas.microsoft.com/office/powerpoint/2010/main" val="4185306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76200"/>
            <a:ext cx="8763000" cy="1066800"/>
          </a:xfrm>
          <a:prstGeom prst="rect">
            <a:avLst/>
          </a:prstGeom>
        </p:spPr>
        <p:txBody>
          <a:bodyPr/>
          <a:lstStyle/>
          <a:p>
            <a:pPr eaLnBrk="0" hangingPunct="0">
              <a:defRPr/>
            </a:pPr>
            <a:r>
              <a:rPr lang="en-US" sz="2800" b="1" kern="0" dirty="0">
                <a:solidFill>
                  <a:schemeClr val="bg1"/>
                </a:solidFill>
                <a:latin typeface="Calibri" pitchFamily="34" charset="0"/>
                <a:ea typeface="ＭＳ Ｐゴシック" charset="0"/>
                <a:cs typeface="Helvetica" pitchFamily="34" charset="0"/>
              </a:rPr>
              <a:t>How will the NDRF work in a disaster scenario?</a:t>
            </a:r>
          </a:p>
        </p:txBody>
      </p:sp>
      <p:sp>
        <p:nvSpPr>
          <p:cNvPr id="13315" name="TextBox 4"/>
          <p:cNvSpPr txBox="1">
            <a:spLocks noChangeArrowheads="1"/>
          </p:cNvSpPr>
          <p:nvPr/>
        </p:nvSpPr>
        <p:spPr bwMode="auto">
          <a:xfrm>
            <a:off x="228600" y="96982"/>
            <a:ext cx="647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600" b="1">
                <a:solidFill>
                  <a:schemeClr val="tx2"/>
                </a:solidFill>
                <a:latin typeface="Calibri" pitchFamily="34" charset="0"/>
              </a:rPr>
              <a:t>Three Phases of Activation:</a:t>
            </a:r>
          </a:p>
        </p:txBody>
      </p:sp>
      <p:sp>
        <p:nvSpPr>
          <p:cNvPr id="13316" name="TextBox 5"/>
          <p:cNvSpPr txBox="1">
            <a:spLocks noChangeArrowheads="1"/>
          </p:cNvSpPr>
          <p:nvPr/>
        </p:nvSpPr>
        <p:spPr bwMode="auto">
          <a:xfrm>
            <a:off x="1676400" y="914400"/>
            <a:ext cx="3962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en-US" dirty="0"/>
              <a:t> </a:t>
            </a:r>
            <a:r>
              <a:rPr lang="en-US" sz="2400" dirty="0">
                <a:latin typeface="Calibri" pitchFamily="34" charset="0"/>
              </a:rPr>
              <a:t>Advance Evaluation Team </a:t>
            </a:r>
          </a:p>
          <a:p>
            <a:pPr eaLnBrk="1" hangingPunct="1">
              <a:buFont typeface="Arial" pitchFamily="34" charset="0"/>
              <a:buChar char="•"/>
            </a:pPr>
            <a:endParaRPr lang="en-US" sz="2400" dirty="0">
              <a:latin typeface="Calibri" pitchFamily="34" charset="0"/>
            </a:endParaRPr>
          </a:p>
          <a:p>
            <a:pPr eaLnBrk="1" hangingPunct="1">
              <a:buFont typeface="Arial" pitchFamily="34" charset="0"/>
              <a:buChar char="•"/>
            </a:pPr>
            <a:r>
              <a:rPr lang="en-US" sz="2400" dirty="0">
                <a:latin typeface="Calibri" pitchFamily="34" charset="0"/>
              </a:rPr>
              <a:t> Mission Scoping Assessment</a:t>
            </a:r>
          </a:p>
          <a:p>
            <a:pPr eaLnBrk="1" hangingPunct="1">
              <a:buFont typeface="Arial" pitchFamily="34" charset="0"/>
              <a:buChar char="•"/>
            </a:pPr>
            <a:endParaRPr lang="en-US" sz="2400" dirty="0">
              <a:latin typeface="Calibri" pitchFamily="34" charset="0"/>
            </a:endParaRPr>
          </a:p>
          <a:p>
            <a:pPr eaLnBrk="1" hangingPunct="1">
              <a:buFont typeface="Arial" pitchFamily="34" charset="0"/>
              <a:buChar char="•"/>
            </a:pPr>
            <a:r>
              <a:rPr lang="en-US" sz="2400" dirty="0">
                <a:latin typeface="Calibri" pitchFamily="34" charset="0"/>
              </a:rPr>
              <a:t> Recovery Support Strategy</a:t>
            </a:r>
          </a:p>
        </p:txBody>
      </p:sp>
      <p:pic>
        <p:nvPicPr>
          <p:cNvPr id="13317" name="Picture 34" descr="DSC00442"/>
          <p:cNvPicPr>
            <a:picLocks noChangeAspect="1" noChangeArrowheads="1"/>
          </p:cNvPicPr>
          <p:nvPr/>
        </p:nvPicPr>
        <p:blipFill>
          <a:blip r:embed="rId2">
            <a:extLst>
              <a:ext uri="{28A0092B-C50C-407E-A947-70E740481C1C}">
                <a14:useLocalDpi xmlns:a14="http://schemas.microsoft.com/office/drawing/2010/main" val="0"/>
              </a:ext>
            </a:extLst>
          </a:blip>
          <a:srcRect r="3471"/>
          <a:stretch>
            <a:fillRect/>
          </a:stretch>
        </p:blipFill>
        <p:spPr bwMode="auto">
          <a:xfrm>
            <a:off x="4762500" y="3029998"/>
            <a:ext cx="2819400" cy="231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descr="2012-02-02 WVSC meeting-015.jpg"/>
          <p:cNvPicPr>
            <a:picLocks noChangeAspect="1"/>
          </p:cNvPicPr>
          <p:nvPr/>
        </p:nvPicPr>
        <p:blipFill>
          <a:blip r:embed="rId3" cstate="print">
            <a:extLst>
              <a:ext uri="{28A0092B-C50C-407E-A947-70E740481C1C}">
                <a14:useLocalDpi xmlns:a14="http://schemas.microsoft.com/office/drawing/2010/main" val="0"/>
              </a:ext>
            </a:extLst>
          </a:blip>
          <a:srcRect l="2940" r="2940"/>
          <a:stretch>
            <a:fillRect/>
          </a:stretch>
        </p:blipFill>
        <p:spPr bwMode="auto">
          <a:xfrm>
            <a:off x="1439141" y="3016244"/>
            <a:ext cx="3323359" cy="234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205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14400" y="1219200"/>
            <a:ext cx="7315200" cy="304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371600" y="1638687"/>
            <a:ext cx="6400800" cy="2018913"/>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lvl="0" algn="ctr" defTabSz="914400" fontAlgn="auto">
              <a:spcBef>
                <a:spcPts val="0"/>
              </a:spcBef>
              <a:spcAft>
                <a:spcPts val="0"/>
              </a:spcAft>
            </a:pPr>
            <a:endParaRPr lang="en-US" sz="3200" b="1" dirty="0" smtClean="0">
              <a:solidFill>
                <a:prstClr val="black"/>
              </a:solidFill>
              <a:latin typeface="Calibri" pitchFamily="34" charset="0"/>
              <a:ea typeface="ＭＳ Ｐゴシック" charset="-128"/>
            </a:endParaRPr>
          </a:p>
          <a:p>
            <a:pPr lvl="0" algn="ctr" defTabSz="914400" fontAlgn="auto">
              <a:spcBef>
                <a:spcPts val="0"/>
              </a:spcBef>
              <a:spcAft>
                <a:spcPts val="0"/>
              </a:spcAft>
            </a:pPr>
            <a:r>
              <a:rPr lang="en-US" sz="3200" b="1" dirty="0" smtClean="0">
                <a:solidFill>
                  <a:prstClr val="black"/>
                </a:solidFill>
                <a:latin typeface="Calibri" pitchFamily="34" charset="0"/>
                <a:ea typeface="ＭＳ Ｐゴシック" charset="-128"/>
              </a:rPr>
              <a:t>Advanced Evaluation </a:t>
            </a:r>
            <a:endParaRPr lang="en-US" sz="3200" b="1" dirty="0" smtClean="0">
              <a:solidFill>
                <a:prstClr val="black"/>
              </a:solidFill>
              <a:latin typeface="Calibri" pitchFamily="34" charset="0"/>
              <a:ea typeface="ＭＳ Ｐゴシック" charset="-128"/>
            </a:endParaRPr>
          </a:p>
          <a:p>
            <a:pPr lvl="0" algn="ctr" defTabSz="914400" fontAlgn="auto">
              <a:spcBef>
                <a:spcPts val="0"/>
              </a:spcBef>
              <a:spcAft>
                <a:spcPts val="0"/>
              </a:spcAft>
            </a:pPr>
            <a:r>
              <a:rPr lang="en-US" sz="3200" b="1" dirty="0" smtClean="0">
                <a:solidFill>
                  <a:prstClr val="black"/>
                </a:solidFill>
                <a:latin typeface="Calibri" pitchFamily="34" charset="0"/>
                <a:ea typeface="ＭＳ Ｐゴシック" charset="-128"/>
              </a:rPr>
              <a:t>Overview</a:t>
            </a:r>
          </a:p>
          <a:p>
            <a:pPr algn="ctr"/>
            <a:endParaRPr lang="en-US" dirty="0"/>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auto">
              <a:spcBef>
                <a:spcPts val="0"/>
              </a:spcBef>
              <a:spcAft>
                <a:spcPts val="0"/>
              </a:spcAft>
            </a:pPr>
            <a:endParaRPr lang="en-US" dirty="0">
              <a:solidFill>
                <a:prstClr val="black"/>
              </a:solidFill>
              <a:latin typeface="Century Gothic"/>
            </a:endParaRPr>
          </a:p>
        </p:txBody>
      </p:sp>
    </p:spTree>
    <p:extLst>
      <p:ext uri="{BB962C8B-B14F-4D97-AF65-F5344CB8AC3E}">
        <p14:creationId xmlns:p14="http://schemas.microsoft.com/office/powerpoint/2010/main" val="2819910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2-01-19 WVSC Meeting-066.jpg"/>
          <p:cNvPicPr>
            <a:picLocks noChangeAspect="1"/>
          </p:cNvPicPr>
          <p:nvPr/>
        </p:nvPicPr>
        <p:blipFill>
          <a:blip r:embed="rId3" cstate="print"/>
          <a:srcRect l="6795" r="2390"/>
          <a:stretch>
            <a:fillRect/>
          </a:stretch>
        </p:blipFill>
        <p:spPr>
          <a:xfrm>
            <a:off x="5791200" y="-20782"/>
            <a:ext cx="3352800" cy="5354781"/>
          </a:xfrm>
          <a:prstGeom prst="rect">
            <a:avLst/>
          </a:prstGeom>
        </p:spPr>
      </p:pic>
      <p:sp>
        <p:nvSpPr>
          <p:cNvPr id="2" name="Title 1"/>
          <p:cNvSpPr>
            <a:spLocks noGrp="1"/>
          </p:cNvSpPr>
          <p:nvPr>
            <p:ph type="title" idx="4294967295"/>
          </p:nvPr>
        </p:nvSpPr>
        <p:spPr>
          <a:xfrm>
            <a:off x="0" y="228600"/>
            <a:ext cx="5638800" cy="1066800"/>
          </a:xfrm>
        </p:spPr>
        <p:txBody>
          <a:bodyPr>
            <a:noAutofit/>
          </a:bodyPr>
          <a:lstStyle/>
          <a:p>
            <a:pPr algn="l"/>
            <a:r>
              <a:rPr lang="en-US" sz="4000" b="1" dirty="0" smtClean="0">
                <a:solidFill>
                  <a:schemeClr val="tx2"/>
                </a:solidFill>
              </a:rPr>
              <a:t>Reasons for establishing the Framework:</a:t>
            </a:r>
            <a:endParaRPr lang="en-US" sz="6600" b="1" dirty="0">
              <a:solidFill>
                <a:schemeClr val="tx2"/>
              </a:solidFill>
            </a:endParaRPr>
          </a:p>
        </p:txBody>
      </p:sp>
      <p:sp>
        <p:nvSpPr>
          <p:cNvPr id="3" name="Content Placeholder 2"/>
          <p:cNvSpPr>
            <a:spLocks noGrp="1"/>
          </p:cNvSpPr>
          <p:nvPr>
            <p:ph idx="4294967295"/>
          </p:nvPr>
        </p:nvSpPr>
        <p:spPr>
          <a:xfrm>
            <a:off x="0" y="1600200"/>
            <a:ext cx="5638800" cy="3505199"/>
          </a:xfrm>
        </p:spPr>
        <p:txBody>
          <a:bodyPr>
            <a:normAutofit/>
          </a:bodyPr>
          <a:lstStyle/>
          <a:p>
            <a:pPr marL="0" lvl="1" indent="0" defTabSz="457200">
              <a:spcBef>
                <a:spcPts val="1200"/>
              </a:spcBef>
              <a:spcAft>
                <a:spcPts val="600"/>
              </a:spcAft>
              <a:buNone/>
              <a:defRPr/>
            </a:pPr>
            <a:r>
              <a:rPr lang="en-US" sz="2000" dirty="0" smtClean="0">
                <a:solidFill>
                  <a:schemeClr val="tx1"/>
                </a:solidFill>
                <a:latin typeface="Calibri" pitchFamily="34" charset="0"/>
                <a:ea typeface="ＭＳ Ｐゴシック" pitchFamily="-65" charset="-128"/>
                <a:cs typeface="ＭＳ Ｐゴシック" pitchFamily="-65" charset="-128"/>
              </a:rPr>
              <a:t>Past large-scale recovery efforts had revealed critical challenges - a need for:</a:t>
            </a:r>
          </a:p>
          <a:p>
            <a:pPr marL="755650" lvl="1" indent="-342900" defTabSz="457200">
              <a:spcBef>
                <a:spcPts val="1200"/>
              </a:spcBef>
              <a:spcAft>
                <a:spcPts val="600"/>
              </a:spcAft>
              <a:buFont typeface="Arial" pitchFamily="34" charset="0"/>
              <a:buChar char="•"/>
              <a:defRPr/>
            </a:pPr>
            <a:r>
              <a:rPr lang="en-US" sz="2000" dirty="0" smtClean="0">
                <a:solidFill>
                  <a:schemeClr val="tx1"/>
                </a:solidFill>
                <a:latin typeface="Calibri" pitchFamily="34" charset="0"/>
                <a:ea typeface="ＭＳ Ｐゴシック" pitchFamily="-65" charset="-128"/>
                <a:cs typeface="ＭＳ Ｐゴシック" pitchFamily="-65" charset="-128"/>
              </a:rPr>
              <a:t>Guidance and training</a:t>
            </a:r>
          </a:p>
          <a:p>
            <a:pPr marL="755650" lvl="1" indent="-342900" defTabSz="457200">
              <a:spcBef>
                <a:spcPts val="1200"/>
              </a:spcBef>
              <a:spcAft>
                <a:spcPts val="600"/>
              </a:spcAft>
              <a:buFont typeface="Arial" pitchFamily="34" charset="0"/>
              <a:buChar char="•"/>
              <a:defRPr/>
            </a:pPr>
            <a:r>
              <a:rPr lang="en-US" sz="2000" dirty="0" smtClean="0">
                <a:solidFill>
                  <a:schemeClr val="tx1"/>
                </a:solidFill>
                <a:latin typeface="Calibri" pitchFamily="34" charset="0"/>
                <a:ea typeface="ＭＳ Ｐゴシック" pitchFamily="-65" charset="-128"/>
                <a:cs typeface="ＭＳ Ｐゴシック" pitchFamily="-65" charset="-128"/>
              </a:rPr>
              <a:t>Common doctrine</a:t>
            </a:r>
          </a:p>
          <a:p>
            <a:pPr marL="755650" lvl="1" indent="-342900" defTabSz="457200">
              <a:spcBef>
                <a:spcPts val="1200"/>
              </a:spcBef>
              <a:spcAft>
                <a:spcPts val="600"/>
              </a:spcAft>
              <a:buFont typeface="Arial" pitchFamily="34" charset="0"/>
              <a:buChar char="•"/>
              <a:defRPr/>
            </a:pPr>
            <a:r>
              <a:rPr lang="en-US" sz="2000" dirty="0" smtClean="0">
                <a:solidFill>
                  <a:schemeClr val="tx1"/>
                </a:solidFill>
                <a:latin typeface="Calibri" pitchFamily="34" charset="0"/>
                <a:ea typeface="ＭＳ Ｐゴシック" pitchFamily="-65" charset="-128"/>
                <a:cs typeface="ＭＳ Ｐゴシック" pitchFamily="-65" charset="-128"/>
              </a:rPr>
              <a:t>Established and efficient recovery organizations</a:t>
            </a:r>
          </a:p>
          <a:p>
            <a:pPr marL="755650" lvl="1" indent="-342900" defTabSz="457200">
              <a:spcBef>
                <a:spcPts val="1200"/>
              </a:spcBef>
              <a:spcAft>
                <a:spcPts val="600"/>
              </a:spcAft>
              <a:buFont typeface="Arial" pitchFamily="34" charset="0"/>
              <a:buChar char="•"/>
              <a:defRPr/>
            </a:pPr>
            <a:r>
              <a:rPr lang="en-US" sz="2000" dirty="0" smtClean="0">
                <a:solidFill>
                  <a:schemeClr val="tx1"/>
                </a:solidFill>
                <a:latin typeface="Calibri" pitchFamily="34" charset="0"/>
                <a:ea typeface="ＭＳ Ｐゴシック" pitchFamily="-65" charset="-128"/>
                <a:cs typeface="ＭＳ Ｐゴシック" pitchFamily="-65" charset="-128"/>
              </a:rPr>
              <a:t>Definitions of recovery roles and responsibilities</a:t>
            </a:r>
            <a:endParaRPr lang="en-US" dirty="0"/>
          </a:p>
        </p:txBody>
      </p:sp>
      <p:sp>
        <p:nvSpPr>
          <p:cNvPr id="4" name="Footer Placeholder 3"/>
          <p:cNvSpPr>
            <a:spLocks noGrp="1"/>
          </p:cNvSpPr>
          <p:nvPr>
            <p:ph type="ftr" sz="quarter" idx="4294967295"/>
          </p:nvPr>
        </p:nvSpPr>
        <p:spPr>
          <a:xfrm>
            <a:off x="8482013" y="6553200"/>
            <a:ext cx="661987" cy="381000"/>
          </a:xfrm>
          <a:noFill/>
          <a:ln w="9525">
            <a:noFill/>
            <a:miter lim="800000"/>
            <a:headEnd/>
            <a:tailEnd/>
          </a:ln>
          <a:effectLst/>
        </p:spPr>
        <p:txBody>
          <a:bodyPr vert="horz" wrap="square" lIns="91440" tIns="45720" rIns="91440" bIns="45720" numCol="1" anchor="t" anchorCtr="0" compatLnSpc="1">
            <a:prstTxWarp prst="textNoShape">
              <a:avLst/>
            </a:prstTxWarp>
          </a:bodyPr>
          <a:lstStyle/>
          <a:p>
            <a:fld id="{049EF1E7-2443-4EB3-98A9-B5F32311403C}" type="slidenum">
              <a:rPr lang="en-US" sz="1200" b="1" smtClean="0">
                <a:latin typeface="Calibri" pitchFamily="34" charset="0"/>
              </a:rPr>
              <a:pPr/>
              <a:t>2</a:t>
            </a:fld>
            <a:endParaRPr lang="en-US" sz="1200" b="1">
              <a:latin typeface="Calibri" pitchFamily="34" charset="0"/>
            </a:endParaRPr>
          </a:p>
        </p:txBody>
      </p:sp>
    </p:spTree>
    <p:extLst>
      <p:ext uri="{BB962C8B-B14F-4D97-AF65-F5344CB8AC3E}">
        <p14:creationId xmlns:p14="http://schemas.microsoft.com/office/powerpoint/2010/main" val="1486176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121"/>
          <p:cNvSpPr/>
          <p:nvPr/>
        </p:nvSpPr>
        <p:spPr>
          <a:xfrm>
            <a:off x="2895600" y="381000"/>
            <a:ext cx="3962400" cy="6477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defTabSz="914163" fontAlgn="auto">
              <a:spcBef>
                <a:spcPts val="0"/>
              </a:spcBef>
              <a:spcAft>
                <a:spcPts val="0"/>
              </a:spcAft>
              <a:defRPr/>
            </a:pPr>
            <a:endParaRPr lang="en-US" sz="1200" dirty="0">
              <a:solidFill>
                <a:prstClr val="black"/>
              </a:solidFill>
            </a:endParaRPr>
          </a:p>
        </p:txBody>
      </p:sp>
      <p:sp>
        <p:nvSpPr>
          <p:cNvPr id="124" name="Rectangle 123"/>
          <p:cNvSpPr/>
          <p:nvPr/>
        </p:nvSpPr>
        <p:spPr>
          <a:xfrm>
            <a:off x="6858000" y="381000"/>
            <a:ext cx="2286000" cy="6477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defTabSz="914163" fontAlgn="auto">
              <a:spcBef>
                <a:spcPts val="0"/>
              </a:spcBef>
              <a:spcAft>
                <a:spcPts val="0"/>
              </a:spcAft>
              <a:defRPr/>
            </a:pPr>
            <a:endParaRPr lang="en-US">
              <a:solidFill>
                <a:prstClr val="white"/>
              </a:solidFill>
            </a:endParaRPr>
          </a:p>
        </p:txBody>
      </p:sp>
      <p:sp>
        <p:nvSpPr>
          <p:cNvPr id="121" name="Rectangle 120"/>
          <p:cNvSpPr/>
          <p:nvPr/>
        </p:nvSpPr>
        <p:spPr>
          <a:xfrm>
            <a:off x="20638" y="381000"/>
            <a:ext cx="2874962" cy="6477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defTabSz="914163" fontAlgn="auto">
              <a:spcBef>
                <a:spcPts val="0"/>
              </a:spcBef>
              <a:spcAft>
                <a:spcPts val="0"/>
              </a:spcAft>
              <a:defRPr/>
            </a:pPr>
            <a:endParaRPr lang="en-US" dirty="0">
              <a:solidFill>
                <a:prstClr val="white"/>
              </a:solidFill>
            </a:endParaRPr>
          </a:p>
        </p:txBody>
      </p:sp>
      <p:sp>
        <p:nvSpPr>
          <p:cNvPr id="5" name="Flowchart: Process 4"/>
          <p:cNvSpPr/>
          <p:nvPr/>
        </p:nvSpPr>
        <p:spPr>
          <a:xfrm>
            <a:off x="1773238" y="990600"/>
            <a:ext cx="83185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FCO or RA Activates Advance Evaluation  Team (AET)</a:t>
            </a:r>
          </a:p>
        </p:txBody>
      </p:sp>
      <p:sp>
        <p:nvSpPr>
          <p:cNvPr id="6" name="Flowchart: Process 5"/>
          <p:cNvSpPr/>
          <p:nvPr/>
        </p:nvSpPr>
        <p:spPr>
          <a:xfrm>
            <a:off x="3505200" y="4271963"/>
            <a:ext cx="665163" cy="72548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RSF Appoints Field Coordinator</a:t>
            </a:r>
          </a:p>
        </p:txBody>
      </p:sp>
      <p:sp>
        <p:nvSpPr>
          <p:cNvPr id="8" name="Flowchart: Process 7"/>
          <p:cNvSpPr/>
          <p:nvPr/>
        </p:nvSpPr>
        <p:spPr>
          <a:xfrm>
            <a:off x="3100388" y="2065338"/>
            <a:ext cx="996950" cy="96043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FDRC &amp; RSF support is warranted; FDRC</a:t>
            </a:r>
          </a:p>
          <a:p>
            <a:pPr algn="ctr" defTabSz="914163" fontAlgn="auto">
              <a:spcBef>
                <a:spcPts val="0"/>
              </a:spcBef>
              <a:spcAft>
                <a:spcPts val="0"/>
              </a:spcAft>
              <a:defRPr/>
            </a:pPr>
            <a:r>
              <a:rPr lang="en-US" sz="1000" dirty="0">
                <a:solidFill>
                  <a:prstClr val="white"/>
                </a:solidFill>
              </a:rPr>
              <a:t> &amp; relevant RSFs are activated </a:t>
            </a:r>
          </a:p>
        </p:txBody>
      </p:sp>
      <p:sp>
        <p:nvSpPr>
          <p:cNvPr id="10" name="Flowchart: Decision 9"/>
          <p:cNvSpPr/>
          <p:nvPr/>
        </p:nvSpPr>
        <p:spPr>
          <a:xfrm>
            <a:off x="1524000" y="2133600"/>
            <a:ext cx="1330325" cy="823913"/>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defTabSz="914163" fontAlgn="auto">
              <a:spcBef>
                <a:spcPts val="0"/>
              </a:spcBef>
              <a:spcAft>
                <a:spcPts val="0"/>
              </a:spcAft>
              <a:defRPr/>
            </a:pPr>
            <a:r>
              <a:rPr lang="en-US" sz="1000" b="1" dirty="0">
                <a:solidFill>
                  <a:prstClr val="black"/>
                </a:solidFill>
              </a:rPr>
              <a:t>Advance Team Recommend Support</a:t>
            </a:r>
          </a:p>
        </p:txBody>
      </p:sp>
      <p:sp>
        <p:nvSpPr>
          <p:cNvPr id="11" name="Flowchart: Terminator 10"/>
          <p:cNvSpPr/>
          <p:nvPr/>
        </p:nvSpPr>
        <p:spPr>
          <a:xfrm>
            <a:off x="1544638" y="3252788"/>
            <a:ext cx="1289050" cy="685800"/>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lIns="91416" tIns="45707" rIns="91416" bIns="45707" anchor="ctr"/>
          <a:lstStyle/>
          <a:p>
            <a:pPr algn="ctr" defTabSz="914163" fontAlgn="auto">
              <a:spcBef>
                <a:spcPts val="0"/>
              </a:spcBef>
              <a:spcAft>
                <a:spcPts val="0"/>
              </a:spcAft>
              <a:defRPr/>
            </a:pPr>
            <a:r>
              <a:rPr lang="en-US" sz="1000" b="1" dirty="0">
                <a:solidFill>
                  <a:prstClr val="white"/>
                </a:solidFill>
              </a:rPr>
              <a:t>No  FDRC or RSF  Recovery Support Warranted</a:t>
            </a:r>
          </a:p>
        </p:txBody>
      </p:sp>
      <p:sp>
        <p:nvSpPr>
          <p:cNvPr id="12" name="Flowchart: Decision 11"/>
          <p:cNvSpPr/>
          <p:nvPr/>
        </p:nvSpPr>
        <p:spPr>
          <a:xfrm>
            <a:off x="3059113" y="3255963"/>
            <a:ext cx="1081087" cy="731837"/>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defTabSz="914163" fontAlgn="auto">
              <a:spcBef>
                <a:spcPts val="0"/>
              </a:spcBef>
              <a:spcAft>
                <a:spcPts val="0"/>
              </a:spcAft>
              <a:defRPr/>
            </a:pPr>
            <a:r>
              <a:rPr lang="en-US" sz="1000" b="1" dirty="0">
                <a:solidFill>
                  <a:prstClr val="black"/>
                </a:solidFill>
              </a:rPr>
              <a:t>FDRC Activates RSFs</a:t>
            </a:r>
          </a:p>
        </p:txBody>
      </p:sp>
      <p:cxnSp>
        <p:nvCxnSpPr>
          <p:cNvPr id="16" name="Straight Arrow Connector 15"/>
          <p:cNvCxnSpPr>
            <a:stCxn id="5" idx="2"/>
            <a:endCxn id="10" idx="0"/>
          </p:cNvCxnSpPr>
          <p:nvPr/>
        </p:nvCxnSpPr>
        <p:spPr>
          <a:xfrm flipH="1">
            <a:off x="2189163" y="1905000"/>
            <a:ext cx="0" cy="228600"/>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2"/>
            <a:endCxn id="11" idx="0"/>
          </p:cNvCxnSpPr>
          <p:nvPr/>
        </p:nvCxnSpPr>
        <p:spPr>
          <a:xfrm>
            <a:off x="2189163" y="2957513"/>
            <a:ext cx="0" cy="295275"/>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3"/>
            <a:endCxn id="8" idx="1"/>
          </p:cNvCxnSpPr>
          <p:nvPr/>
        </p:nvCxnSpPr>
        <p:spPr>
          <a:xfrm>
            <a:off x="2854325" y="2546350"/>
            <a:ext cx="246063" cy="0"/>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2"/>
            <a:endCxn id="12" idx="0"/>
          </p:cNvCxnSpPr>
          <p:nvPr/>
        </p:nvCxnSpPr>
        <p:spPr>
          <a:xfrm>
            <a:off x="3598863" y="3025775"/>
            <a:ext cx="0" cy="230188"/>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Flowchart: Process 29"/>
          <p:cNvSpPr/>
          <p:nvPr/>
        </p:nvSpPr>
        <p:spPr>
          <a:xfrm>
            <a:off x="4451350" y="3238500"/>
            <a:ext cx="1081088" cy="762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RSFs remotely provide &amp; monitor need for recovery support</a:t>
            </a:r>
          </a:p>
        </p:txBody>
      </p:sp>
      <p:sp>
        <p:nvSpPr>
          <p:cNvPr id="32" name="Flowchart: Process 31"/>
          <p:cNvSpPr/>
          <p:nvPr/>
        </p:nvSpPr>
        <p:spPr>
          <a:xfrm>
            <a:off x="5969000" y="4603750"/>
            <a:ext cx="76200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Development of Recovery Support Strategy (RSS)</a:t>
            </a:r>
          </a:p>
        </p:txBody>
      </p:sp>
      <p:sp>
        <p:nvSpPr>
          <p:cNvPr id="14353" name="TextBox 37"/>
          <p:cNvSpPr txBox="1">
            <a:spLocks noChangeArrowheads="1"/>
          </p:cNvSpPr>
          <p:nvPr/>
        </p:nvSpPr>
        <p:spPr bwMode="auto">
          <a:xfrm>
            <a:off x="3657600" y="3962400"/>
            <a:ext cx="18256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eaLnBrk="1" hangingPunct="1"/>
            <a:r>
              <a:rPr lang="en-US" sz="1000" b="1">
                <a:solidFill>
                  <a:srgbClr val="595959"/>
                </a:solidFill>
                <a:latin typeface="Calibri" pitchFamily="34" charset="0"/>
              </a:rPr>
              <a:t>Yes</a:t>
            </a:r>
          </a:p>
        </p:txBody>
      </p:sp>
      <p:cxnSp>
        <p:nvCxnSpPr>
          <p:cNvPr id="43" name="Straight Arrow Connector 42"/>
          <p:cNvCxnSpPr>
            <a:stCxn id="12" idx="3"/>
            <a:endCxn id="30" idx="1"/>
          </p:cNvCxnSpPr>
          <p:nvPr/>
        </p:nvCxnSpPr>
        <p:spPr>
          <a:xfrm flipV="1">
            <a:off x="4140200" y="3619500"/>
            <a:ext cx="311150" cy="1588"/>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355" name="TextBox 43"/>
          <p:cNvSpPr txBox="1">
            <a:spLocks noChangeArrowheads="1"/>
          </p:cNvSpPr>
          <p:nvPr/>
        </p:nvSpPr>
        <p:spPr bwMode="auto">
          <a:xfrm>
            <a:off x="4181475" y="3455988"/>
            <a:ext cx="15398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eaLnBrk="1" hangingPunct="1"/>
            <a:r>
              <a:rPr lang="en-US" sz="1000" b="1">
                <a:solidFill>
                  <a:srgbClr val="595959"/>
                </a:solidFill>
                <a:latin typeface="Calibri" pitchFamily="34" charset="0"/>
              </a:rPr>
              <a:t>No</a:t>
            </a:r>
          </a:p>
        </p:txBody>
      </p:sp>
      <p:sp>
        <p:nvSpPr>
          <p:cNvPr id="58" name="Flowchart: Process 57"/>
          <p:cNvSpPr/>
          <p:nvPr/>
        </p:nvSpPr>
        <p:spPr>
          <a:xfrm>
            <a:off x="90488" y="990600"/>
            <a:ext cx="1419225"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RSF National Coordinators Maintain Situational Awareness of Potential Recovery  Concerns</a:t>
            </a:r>
          </a:p>
        </p:txBody>
      </p:sp>
      <p:sp>
        <p:nvSpPr>
          <p:cNvPr id="75" name="Rectangle 74"/>
          <p:cNvSpPr/>
          <p:nvPr/>
        </p:nvSpPr>
        <p:spPr>
          <a:xfrm>
            <a:off x="4714875" y="4605338"/>
            <a:ext cx="998538" cy="909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Mission Scoping Identifies level of effort necessary to initiate recovery support</a:t>
            </a:r>
          </a:p>
        </p:txBody>
      </p:sp>
      <p:sp>
        <p:nvSpPr>
          <p:cNvPr id="14358" name="TextBox 84"/>
          <p:cNvSpPr txBox="1">
            <a:spLocks noChangeArrowheads="1"/>
          </p:cNvSpPr>
          <p:nvPr/>
        </p:nvSpPr>
        <p:spPr bwMode="auto">
          <a:xfrm>
            <a:off x="2781300" y="2370138"/>
            <a:ext cx="1825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eaLnBrk="1" hangingPunct="1"/>
            <a:r>
              <a:rPr lang="en-US" sz="1000" b="1">
                <a:solidFill>
                  <a:srgbClr val="595959"/>
                </a:solidFill>
                <a:latin typeface="Calibri" pitchFamily="34" charset="0"/>
              </a:rPr>
              <a:t>Yes</a:t>
            </a:r>
          </a:p>
        </p:txBody>
      </p:sp>
      <p:sp>
        <p:nvSpPr>
          <p:cNvPr id="14359" name="TextBox 85"/>
          <p:cNvSpPr txBox="1">
            <a:spLocks noChangeArrowheads="1"/>
          </p:cNvSpPr>
          <p:nvPr/>
        </p:nvSpPr>
        <p:spPr bwMode="auto">
          <a:xfrm>
            <a:off x="1939925" y="2967038"/>
            <a:ext cx="1524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eaLnBrk="1" hangingPunct="1"/>
            <a:r>
              <a:rPr lang="en-US" sz="1000" b="1">
                <a:solidFill>
                  <a:srgbClr val="595959"/>
                </a:solidFill>
                <a:latin typeface="Calibri" pitchFamily="34" charset="0"/>
              </a:rPr>
              <a:t>No</a:t>
            </a:r>
          </a:p>
        </p:txBody>
      </p:sp>
      <p:sp>
        <p:nvSpPr>
          <p:cNvPr id="110" name="Flowchart: Process 109"/>
          <p:cNvSpPr/>
          <p:nvPr/>
        </p:nvSpPr>
        <p:spPr>
          <a:xfrm>
            <a:off x="6959600" y="4603750"/>
            <a:ext cx="60960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Kickoff &amp; Implement RSS</a:t>
            </a:r>
          </a:p>
        </p:txBody>
      </p:sp>
      <p:sp>
        <p:nvSpPr>
          <p:cNvPr id="14361" name="TextBox 118"/>
          <p:cNvSpPr txBox="1">
            <a:spLocks noChangeArrowheads="1"/>
          </p:cNvSpPr>
          <p:nvPr/>
        </p:nvSpPr>
        <p:spPr bwMode="auto">
          <a:xfrm>
            <a:off x="0" y="469900"/>
            <a:ext cx="28956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eaLnBrk="1" hangingPunct="1"/>
            <a:r>
              <a:rPr lang="en-US" sz="1300" b="1">
                <a:solidFill>
                  <a:srgbClr val="17375E"/>
                </a:solidFill>
                <a:latin typeface="Calibri" pitchFamily="34" charset="0"/>
              </a:rPr>
              <a:t>INITIAL SCOPING OF NEEDS PHASE</a:t>
            </a:r>
          </a:p>
          <a:p>
            <a:pPr algn="ctr" eaLnBrk="1" hangingPunct="1"/>
            <a:r>
              <a:rPr lang="en-US" sz="1100" b="1">
                <a:solidFill>
                  <a:srgbClr val="17375E"/>
                </a:solidFill>
                <a:latin typeface="Calibri" pitchFamily="34" charset="0"/>
              </a:rPr>
              <a:t>5 – 14 days after becoming mission ready</a:t>
            </a:r>
          </a:p>
        </p:txBody>
      </p:sp>
      <p:sp>
        <p:nvSpPr>
          <p:cNvPr id="14362" name="TextBox 125"/>
          <p:cNvSpPr txBox="1">
            <a:spLocks noChangeArrowheads="1"/>
          </p:cNvSpPr>
          <p:nvPr/>
        </p:nvSpPr>
        <p:spPr bwMode="auto">
          <a:xfrm>
            <a:off x="6858000" y="469900"/>
            <a:ext cx="22860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eaLnBrk="1" hangingPunct="1"/>
            <a:r>
              <a:rPr lang="en-US" sz="1300" b="1">
                <a:solidFill>
                  <a:srgbClr val="17375E"/>
                </a:solidFill>
                <a:latin typeface="Calibri" pitchFamily="34" charset="0"/>
              </a:rPr>
              <a:t>IMPLEMENTATION PHASE</a:t>
            </a:r>
          </a:p>
          <a:p>
            <a:pPr algn="ctr" eaLnBrk="1" hangingPunct="1"/>
            <a:r>
              <a:rPr lang="en-US" sz="1100" b="1">
                <a:solidFill>
                  <a:srgbClr val="17375E"/>
                </a:solidFill>
                <a:latin typeface="Calibri" pitchFamily="34" charset="0"/>
              </a:rPr>
              <a:t>3 months to 5 years after completing the RSS</a:t>
            </a:r>
          </a:p>
        </p:txBody>
      </p:sp>
      <p:sp>
        <p:nvSpPr>
          <p:cNvPr id="14363" name="TextBox 126"/>
          <p:cNvSpPr txBox="1">
            <a:spLocks noChangeArrowheads="1"/>
          </p:cNvSpPr>
          <p:nvPr/>
        </p:nvSpPr>
        <p:spPr bwMode="auto">
          <a:xfrm>
            <a:off x="3365500" y="469900"/>
            <a:ext cx="30353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eaLnBrk="1" hangingPunct="1"/>
            <a:r>
              <a:rPr lang="en-US" sz="1300" b="1">
                <a:solidFill>
                  <a:srgbClr val="17375E"/>
                </a:solidFill>
                <a:latin typeface="Calibri" pitchFamily="34" charset="0"/>
              </a:rPr>
              <a:t>MSA &amp; RSS DEVELOPMENT PHASE</a:t>
            </a:r>
          </a:p>
          <a:p>
            <a:pPr algn="ctr" eaLnBrk="1" hangingPunct="1"/>
            <a:r>
              <a:rPr lang="en-US" sz="1100" b="1">
                <a:solidFill>
                  <a:srgbClr val="17375E"/>
                </a:solidFill>
                <a:latin typeface="Calibri" pitchFamily="34" charset="0"/>
              </a:rPr>
              <a:t>1 – 3 months after determining need for FDRC</a:t>
            </a:r>
          </a:p>
        </p:txBody>
      </p:sp>
      <p:sp>
        <p:nvSpPr>
          <p:cNvPr id="131" name="Left-Right Arrow 130"/>
          <p:cNvSpPr/>
          <p:nvPr/>
        </p:nvSpPr>
        <p:spPr>
          <a:xfrm>
            <a:off x="0" y="6248400"/>
            <a:ext cx="9144000" cy="625475"/>
          </a:xfrm>
          <a:prstGeom prst="leftRightArrow">
            <a:avLst>
              <a:gd name="adj1" fmla="val 50000"/>
              <a:gd name="adj2" fmla="val 68956"/>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defTabSz="914163" fontAlgn="auto">
              <a:spcBef>
                <a:spcPts val="0"/>
              </a:spcBef>
              <a:spcAft>
                <a:spcPts val="0"/>
              </a:spcAft>
              <a:defRPr/>
            </a:pPr>
            <a:r>
              <a:rPr lang="en-US" b="1" dirty="0">
                <a:solidFill>
                  <a:prstClr val="white"/>
                </a:solidFill>
              </a:rPr>
              <a:t>STATE/TRIBAL/LOCAL COORDINATION &amp; INVOLVEMENT</a:t>
            </a:r>
          </a:p>
        </p:txBody>
      </p:sp>
      <p:sp>
        <p:nvSpPr>
          <p:cNvPr id="49" name="Flowchart: Process 48"/>
          <p:cNvSpPr/>
          <p:nvPr/>
        </p:nvSpPr>
        <p:spPr>
          <a:xfrm>
            <a:off x="3505200" y="5181600"/>
            <a:ext cx="665163" cy="7254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Mission Scoping Initiated</a:t>
            </a:r>
          </a:p>
        </p:txBody>
      </p:sp>
      <p:cxnSp>
        <p:nvCxnSpPr>
          <p:cNvPr id="50" name="Straight Connector 49"/>
          <p:cNvCxnSpPr>
            <a:stCxn id="6" idx="2"/>
            <a:endCxn id="49" idx="0"/>
          </p:cNvCxnSpPr>
          <p:nvPr/>
        </p:nvCxnSpPr>
        <p:spPr>
          <a:xfrm>
            <a:off x="3836988" y="4997450"/>
            <a:ext cx="0" cy="18415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12" idx="2"/>
            <a:endCxn id="6" idx="1"/>
          </p:cNvCxnSpPr>
          <p:nvPr/>
        </p:nvCxnSpPr>
        <p:spPr>
          <a:xfrm rot="5400000">
            <a:off x="3228182" y="4264818"/>
            <a:ext cx="647700" cy="93663"/>
          </a:xfrm>
          <a:prstGeom prst="bentConnector4">
            <a:avLst>
              <a:gd name="adj1" fmla="val 21969"/>
              <a:gd name="adj2" fmla="val 34331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2" name="Elbow Connector 71"/>
          <p:cNvCxnSpPr>
            <a:stCxn id="12" idx="2"/>
            <a:endCxn id="49" idx="1"/>
          </p:cNvCxnSpPr>
          <p:nvPr/>
        </p:nvCxnSpPr>
        <p:spPr>
          <a:xfrm rot="5400000">
            <a:off x="2773363" y="4719637"/>
            <a:ext cx="1557338" cy="93663"/>
          </a:xfrm>
          <a:prstGeom prst="bentConnector4">
            <a:avLst>
              <a:gd name="adj1" fmla="val 8682"/>
              <a:gd name="adj2" fmla="val 34331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Elbow Connector 75"/>
          <p:cNvCxnSpPr>
            <a:stCxn id="6" idx="3"/>
            <a:endCxn id="75" idx="1"/>
          </p:cNvCxnSpPr>
          <p:nvPr/>
        </p:nvCxnSpPr>
        <p:spPr>
          <a:xfrm>
            <a:off x="4170363" y="4635500"/>
            <a:ext cx="544512" cy="425450"/>
          </a:xfrm>
          <a:prstGeom prst="bentConnector3">
            <a:avLst>
              <a:gd name="adj1" fmla="val 50000"/>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Elbow Connector 78"/>
          <p:cNvCxnSpPr>
            <a:stCxn id="49" idx="3"/>
            <a:endCxn id="75" idx="1"/>
          </p:cNvCxnSpPr>
          <p:nvPr/>
        </p:nvCxnSpPr>
        <p:spPr>
          <a:xfrm flipV="1">
            <a:off x="4170363" y="5060950"/>
            <a:ext cx="544512" cy="484188"/>
          </a:xfrm>
          <a:prstGeom prst="bentConnector3">
            <a:avLst>
              <a:gd name="adj1" fmla="val 50000"/>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Flowchart: Process 44"/>
          <p:cNvSpPr/>
          <p:nvPr/>
        </p:nvSpPr>
        <p:spPr>
          <a:xfrm>
            <a:off x="7721600" y="4603750"/>
            <a:ext cx="60960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Track, Monitor &amp; Deliver Assistance</a:t>
            </a:r>
          </a:p>
        </p:txBody>
      </p:sp>
      <p:cxnSp>
        <p:nvCxnSpPr>
          <p:cNvPr id="46" name="Straight Arrow Connector 45"/>
          <p:cNvCxnSpPr>
            <a:stCxn id="32" idx="3"/>
            <a:endCxn id="110" idx="1"/>
          </p:cNvCxnSpPr>
          <p:nvPr/>
        </p:nvCxnSpPr>
        <p:spPr>
          <a:xfrm>
            <a:off x="6731000" y="5060950"/>
            <a:ext cx="228600" cy="0"/>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10" idx="3"/>
            <a:endCxn id="45" idx="1"/>
          </p:cNvCxnSpPr>
          <p:nvPr/>
        </p:nvCxnSpPr>
        <p:spPr>
          <a:xfrm>
            <a:off x="7569200" y="5060950"/>
            <a:ext cx="152400" cy="0"/>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75" idx="3"/>
            <a:endCxn id="32" idx="1"/>
          </p:cNvCxnSpPr>
          <p:nvPr/>
        </p:nvCxnSpPr>
        <p:spPr>
          <a:xfrm>
            <a:off x="5713413" y="5060950"/>
            <a:ext cx="255587" cy="0"/>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Curved Up Arrow 51"/>
          <p:cNvSpPr/>
          <p:nvPr/>
        </p:nvSpPr>
        <p:spPr>
          <a:xfrm>
            <a:off x="6350000" y="5791200"/>
            <a:ext cx="1143000" cy="533400"/>
          </a:xfrm>
          <a:prstGeom prst="curved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63" fontAlgn="auto">
              <a:spcBef>
                <a:spcPts val="0"/>
              </a:spcBef>
              <a:spcAft>
                <a:spcPts val="0"/>
              </a:spcAft>
              <a:defRPr/>
            </a:pPr>
            <a:endParaRPr lang="en-US">
              <a:solidFill>
                <a:prstClr val="black"/>
              </a:solidFill>
            </a:endParaRPr>
          </a:p>
        </p:txBody>
      </p:sp>
      <p:sp>
        <p:nvSpPr>
          <p:cNvPr id="56" name="Curved Up Arrow 55"/>
          <p:cNvSpPr/>
          <p:nvPr/>
        </p:nvSpPr>
        <p:spPr>
          <a:xfrm rot="10800000">
            <a:off x="6273800" y="3810000"/>
            <a:ext cx="1143000" cy="533400"/>
          </a:xfrm>
          <a:prstGeom prst="curved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63" fontAlgn="auto">
              <a:spcBef>
                <a:spcPts val="0"/>
              </a:spcBef>
              <a:spcAft>
                <a:spcPts val="0"/>
              </a:spcAft>
              <a:defRPr/>
            </a:pPr>
            <a:endParaRPr lang="en-US">
              <a:solidFill>
                <a:prstClr val="black"/>
              </a:solidFill>
            </a:endParaRPr>
          </a:p>
        </p:txBody>
      </p:sp>
      <p:sp>
        <p:nvSpPr>
          <p:cNvPr id="57" name="Flowchart: Process 56"/>
          <p:cNvSpPr/>
          <p:nvPr/>
        </p:nvSpPr>
        <p:spPr>
          <a:xfrm>
            <a:off x="6324600" y="3429000"/>
            <a:ext cx="1143000" cy="228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RSS Update Loop</a:t>
            </a:r>
          </a:p>
        </p:txBody>
      </p:sp>
      <p:sp>
        <p:nvSpPr>
          <p:cNvPr id="14378" name="TextBox 47"/>
          <p:cNvSpPr txBox="1">
            <a:spLocks noChangeArrowheads="1"/>
          </p:cNvSpPr>
          <p:nvPr/>
        </p:nvSpPr>
        <p:spPr bwMode="auto">
          <a:xfrm>
            <a:off x="0" y="0"/>
            <a:ext cx="739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0000"/>
                </a:solidFill>
                <a:latin typeface="Calibri" pitchFamily="34" charset="0"/>
                <a:cs typeface="Helvetica" pitchFamily="34" charset="0"/>
              </a:rPr>
              <a:t>FDRC/RSF Activation - Deployment</a:t>
            </a:r>
          </a:p>
        </p:txBody>
      </p:sp>
      <p:sp>
        <p:nvSpPr>
          <p:cNvPr id="2" name="Rounded Rectangle 1"/>
          <p:cNvSpPr/>
          <p:nvPr/>
        </p:nvSpPr>
        <p:spPr>
          <a:xfrm>
            <a:off x="20638" y="381000"/>
            <a:ext cx="4422775" cy="3890963"/>
          </a:xfrm>
          <a:prstGeom prst="roundRect">
            <a:avLst/>
          </a:prstGeom>
          <a:noFill/>
          <a:ln w="508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Flowchart: Process 66"/>
          <p:cNvSpPr/>
          <p:nvPr/>
        </p:nvSpPr>
        <p:spPr>
          <a:xfrm>
            <a:off x="8483600" y="4603750"/>
            <a:ext cx="60960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Transition &amp; Return to Steady-State</a:t>
            </a:r>
          </a:p>
        </p:txBody>
      </p:sp>
      <p:cxnSp>
        <p:nvCxnSpPr>
          <p:cNvPr id="68" name="Straight Arrow Connector 67"/>
          <p:cNvCxnSpPr>
            <a:stCxn id="45" idx="3"/>
            <a:endCxn id="67" idx="1"/>
          </p:cNvCxnSpPr>
          <p:nvPr/>
        </p:nvCxnSpPr>
        <p:spPr>
          <a:xfrm>
            <a:off x="8331200" y="5060950"/>
            <a:ext cx="152400" cy="0"/>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8" idx="3"/>
            <a:endCxn id="5" idx="1"/>
          </p:cNvCxnSpPr>
          <p:nvPr/>
        </p:nvCxnSpPr>
        <p:spPr>
          <a:xfrm>
            <a:off x="1509713" y="1447800"/>
            <a:ext cx="263525"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52211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990600" y="1295400"/>
            <a:ext cx="7315200" cy="3544669"/>
          </a:xfrm>
        </p:spPr>
        <p:txBody>
          <a:bodyPr>
            <a:noAutofit/>
          </a:bodyPr>
          <a:lstStyle/>
          <a:p>
            <a:pPr marL="342900" indent="-342900" algn="l">
              <a:spcAft>
                <a:spcPts val="600"/>
              </a:spcAft>
              <a:buFont typeface="Arial" charset="0"/>
              <a:buChar char="•"/>
            </a:pPr>
            <a:r>
              <a:rPr lang="en-US" sz="2200" dirty="0" smtClean="0">
                <a:solidFill>
                  <a:schemeClr val="tx1"/>
                </a:solidFill>
                <a:latin typeface="Calibri" pitchFamily="34" charset="0"/>
              </a:rPr>
              <a:t>Advance Evaluation is the process for helping the FCO and Regional Administrator to evaluate the need for an FDRC and RSFs.</a:t>
            </a:r>
          </a:p>
          <a:p>
            <a:pPr marL="342900" indent="-342900" algn="l">
              <a:spcAft>
                <a:spcPts val="600"/>
              </a:spcAft>
              <a:buFont typeface="Arial" charset="0"/>
              <a:buChar char="•"/>
            </a:pPr>
            <a:r>
              <a:rPr lang="en-US" sz="2200" dirty="0" smtClean="0">
                <a:solidFill>
                  <a:schemeClr val="tx1"/>
                </a:solidFill>
                <a:latin typeface="Calibri" pitchFamily="34" charset="0"/>
              </a:rPr>
              <a:t>The Advance Evaluation Team may be led by the Regional FDRC.</a:t>
            </a:r>
          </a:p>
          <a:p>
            <a:pPr marL="342900" indent="-342900" algn="l">
              <a:spcAft>
                <a:spcPts val="600"/>
              </a:spcAft>
              <a:buFont typeface="Arial" charset="0"/>
              <a:buChar char="•"/>
            </a:pPr>
            <a:r>
              <a:rPr lang="en-US" sz="2200" dirty="0" smtClean="0">
                <a:solidFill>
                  <a:schemeClr val="tx1"/>
                </a:solidFill>
                <a:latin typeface="Calibri" pitchFamily="34" charset="0"/>
              </a:rPr>
              <a:t>National Disaster Recovery Support Cadre reservists can be called upon to staff the Advance Evaluation Team as needed.</a:t>
            </a:r>
          </a:p>
          <a:p>
            <a:pPr algn="l"/>
            <a:endParaRPr lang="en-US" sz="2200" dirty="0" smtClean="0">
              <a:solidFill>
                <a:schemeClr val="tx1"/>
              </a:solidFill>
              <a:latin typeface="Calibri" pitchFamily="34" charset="0"/>
            </a:endParaRPr>
          </a:p>
          <a:p>
            <a:pPr marL="342900" indent="-342900" algn="l"/>
            <a:endParaRPr lang="en-US" sz="2200" dirty="0" smtClean="0">
              <a:solidFill>
                <a:schemeClr val="tx1"/>
              </a:solidFill>
              <a:latin typeface="Calibri" pitchFamily="34" charset="0"/>
            </a:endParaRPr>
          </a:p>
          <a:p>
            <a:pPr algn="l"/>
            <a:endParaRPr lang="en-US" sz="2000" dirty="0" smtClean="0">
              <a:solidFill>
                <a:schemeClr val="tx1"/>
              </a:solidFill>
              <a:latin typeface="Calibri" pitchFamily="34" charset="0"/>
            </a:endParaRPr>
          </a:p>
          <a:p>
            <a:pPr algn="l"/>
            <a:endParaRPr lang="en-US" sz="2000" dirty="0">
              <a:solidFill>
                <a:schemeClr val="tx1"/>
              </a:solidFill>
              <a:latin typeface="Calibri" pitchFamily="34" charset="0"/>
            </a:endParaRPr>
          </a:p>
        </p:txBody>
      </p:sp>
      <p:sp>
        <p:nvSpPr>
          <p:cNvPr id="5" name="Rectangle 4"/>
          <p:cNvSpPr/>
          <p:nvPr/>
        </p:nvSpPr>
        <p:spPr>
          <a:xfrm>
            <a:off x="381000" y="152400"/>
            <a:ext cx="8229600" cy="646331"/>
          </a:xfrm>
          <a:prstGeom prst="rect">
            <a:avLst/>
          </a:prstGeom>
        </p:spPr>
        <p:txBody>
          <a:bodyPr wrap="square">
            <a:spAutoFit/>
          </a:bodyPr>
          <a:lstStyle/>
          <a:p>
            <a:r>
              <a:rPr lang="en-US" sz="3600" b="1" dirty="0" smtClean="0">
                <a:solidFill>
                  <a:schemeClr val="tx2"/>
                </a:solidFill>
                <a:latin typeface="Calibri" pitchFamily="34" charset="0"/>
              </a:rPr>
              <a:t>Advance Evaluation</a:t>
            </a:r>
            <a:endParaRPr lang="en-US" sz="3600" b="1" dirty="0" smtClean="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15499174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228600" y="152400"/>
            <a:ext cx="8763000" cy="685800"/>
          </a:xfrm>
        </p:spPr>
        <p:txBody>
          <a:bodyPr>
            <a:normAutofit fontScale="90000"/>
          </a:bodyPr>
          <a:lstStyle/>
          <a:p>
            <a:pPr algn="l">
              <a:defRPr/>
            </a:pPr>
            <a:r>
              <a:rPr lang="en-US" sz="4000" b="1" dirty="0" smtClean="0">
                <a:solidFill>
                  <a:schemeClr val="tx2"/>
                </a:solidFill>
                <a:latin typeface="Calibri" pitchFamily="34" charset="0"/>
              </a:rPr>
              <a:t>Advanced Evaluation Report</a:t>
            </a:r>
            <a:endParaRPr dirty="0">
              <a:latin typeface="Calibri" pitchFamily="34" charset="0"/>
            </a:endParaRPr>
          </a:p>
        </p:txBody>
      </p:sp>
      <p:sp>
        <p:nvSpPr>
          <p:cNvPr id="10" name="Content Placeholder 2"/>
          <p:cNvSpPr txBox="1">
            <a:spLocks/>
          </p:cNvSpPr>
          <p:nvPr/>
        </p:nvSpPr>
        <p:spPr>
          <a:xfrm>
            <a:off x="4648200" y="1295400"/>
            <a:ext cx="4419600" cy="4267200"/>
          </a:xfrm>
          <a:prstGeom prst="rect">
            <a:avLst/>
          </a:prstGeom>
        </p:spPr>
        <p:txBody>
          <a:bodyPr/>
          <a:lstStyle/>
          <a:p>
            <a:pPr marL="342900" indent="-342900" eaLnBrk="0" hangingPunct="0">
              <a:spcBef>
                <a:spcPct val="20000"/>
              </a:spcBef>
              <a:buFont typeface="Wingdings" pitchFamily="2" charset="2"/>
              <a:buNone/>
              <a:defRPr/>
            </a:pPr>
            <a:r>
              <a:rPr lang="en-US" sz="2400" kern="0" dirty="0">
                <a:solidFill>
                  <a:srgbClr val="333333"/>
                </a:solidFill>
                <a:latin typeface="Calibri" pitchFamily="34" charset="0"/>
                <a:ea typeface="ＭＳ Ｐゴシック" charset="0"/>
                <a:cs typeface="Helvetica" pitchFamily="34" charset="0"/>
              </a:rPr>
              <a:t>Considerations:</a:t>
            </a:r>
          </a:p>
          <a:p>
            <a:pPr marL="342900" indent="-342900" eaLnBrk="0" hangingPunct="0">
              <a:spcBef>
                <a:spcPct val="20000"/>
              </a:spcBef>
              <a:buFont typeface="Arial" pitchFamily="34" charset="0"/>
              <a:buChar char="•"/>
              <a:defRPr/>
            </a:pPr>
            <a:r>
              <a:rPr lang="en-US" sz="2400" kern="0" dirty="0">
                <a:solidFill>
                  <a:srgbClr val="333333"/>
                </a:solidFill>
                <a:latin typeface="Calibri" pitchFamily="34" charset="0"/>
                <a:ea typeface="ＭＳ Ｐゴシック" charset="0"/>
                <a:cs typeface="Helvetica" pitchFamily="34" charset="0"/>
              </a:rPr>
              <a:t>Significant Impacts</a:t>
            </a:r>
          </a:p>
          <a:p>
            <a:pPr marL="342900" indent="-342900" eaLnBrk="0" hangingPunct="0">
              <a:spcBef>
                <a:spcPct val="20000"/>
              </a:spcBef>
              <a:buFont typeface="Arial" pitchFamily="34" charset="0"/>
              <a:buChar char="•"/>
              <a:defRPr/>
            </a:pPr>
            <a:r>
              <a:rPr lang="en-US" sz="2400" kern="0" dirty="0">
                <a:solidFill>
                  <a:srgbClr val="333333"/>
                </a:solidFill>
                <a:latin typeface="Calibri" pitchFamily="34" charset="0"/>
                <a:ea typeface="ＭＳ Ｐゴシック" charset="0"/>
                <a:cs typeface="Helvetica" pitchFamily="34" charset="0"/>
              </a:rPr>
              <a:t>Limited Community Capacity</a:t>
            </a:r>
          </a:p>
          <a:p>
            <a:pPr marL="342900" indent="-342900" eaLnBrk="0" hangingPunct="0">
              <a:spcBef>
                <a:spcPct val="20000"/>
              </a:spcBef>
              <a:buFont typeface="Arial" pitchFamily="34" charset="0"/>
              <a:buChar char="•"/>
              <a:defRPr/>
            </a:pPr>
            <a:r>
              <a:rPr lang="en-US" sz="2400" kern="0" dirty="0">
                <a:solidFill>
                  <a:srgbClr val="333333"/>
                </a:solidFill>
                <a:latin typeface="Calibri" pitchFamily="34" charset="0"/>
                <a:ea typeface="ＭＳ Ｐゴシック" charset="0"/>
                <a:cs typeface="Helvetica" pitchFamily="34" charset="0"/>
              </a:rPr>
              <a:t>Unique issues and challenges</a:t>
            </a:r>
          </a:p>
          <a:p>
            <a:pPr marL="342900" indent="-342900" eaLnBrk="0" hangingPunct="0">
              <a:spcBef>
                <a:spcPct val="20000"/>
              </a:spcBef>
              <a:buFont typeface="Arial" pitchFamily="34" charset="0"/>
              <a:buChar char="•"/>
              <a:defRPr/>
            </a:pPr>
            <a:r>
              <a:rPr lang="en-US" sz="2400" kern="0" dirty="0">
                <a:solidFill>
                  <a:srgbClr val="333333"/>
                </a:solidFill>
                <a:latin typeface="Calibri" pitchFamily="34" charset="0"/>
                <a:ea typeface="ＭＳ Ｐゴシック" charset="0"/>
                <a:cs typeface="Helvetica" pitchFamily="34" charset="0"/>
              </a:rPr>
              <a:t>Extensive damage/Large Scale Disaster</a:t>
            </a:r>
          </a:p>
          <a:p>
            <a:pPr marL="285750" indent="-285750" eaLnBrk="0" hangingPunct="0">
              <a:spcBef>
                <a:spcPct val="20000"/>
              </a:spcBef>
              <a:buFont typeface="Arial" pitchFamily="34" charset="0"/>
              <a:buChar char="•"/>
              <a:defRPr/>
            </a:pPr>
            <a:r>
              <a:rPr lang="en-US" sz="2400" kern="0" dirty="0">
                <a:solidFill>
                  <a:srgbClr val="333333"/>
                </a:solidFill>
                <a:latin typeface="Calibri" pitchFamily="34" charset="0"/>
                <a:ea typeface="ＭＳ Ｐゴシック" charset="0"/>
                <a:cs typeface="Helvetica" pitchFamily="34" charset="0"/>
              </a:rPr>
              <a:t>Enhanced Coordination needed</a:t>
            </a:r>
          </a:p>
          <a:p>
            <a:pPr marL="342900" indent="-342900" eaLnBrk="0" hangingPunct="0">
              <a:spcBef>
                <a:spcPct val="20000"/>
              </a:spcBef>
              <a:buFont typeface="Arial" pitchFamily="34" charset="0"/>
              <a:buChar char="•"/>
              <a:defRPr/>
            </a:pPr>
            <a:r>
              <a:rPr lang="en-US" sz="2400" kern="0" dirty="0">
                <a:solidFill>
                  <a:srgbClr val="333333"/>
                </a:solidFill>
                <a:latin typeface="Calibri" pitchFamily="34" charset="0"/>
                <a:ea typeface="ＭＳ Ｐゴシック" charset="0"/>
                <a:cs typeface="Helvetica" pitchFamily="34" charset="0"/>
              </a:rPr>
              <a:t>Need for Recovery Planning Support</a:t>
            </a:r>
          </a:p>
        </p:txBody>
      </p:sp>
      <p:pic>
        <p:nvPicPr>
          <p:cNvPr id="16388" name="Picture 5" descr="713.jpg"/>
          <p:cNvPicPr>
            <a:picLocks noChangeAspect="1"/>
          </p:cNvPicPr>
          <p:nvPr/>
        </p:nvPicPr>
        <p:blipFill>
          <a:blip r:embed="rId2">
            <a:extLst>
              <a:ext uri="{28A0092B-C50C-407E-A947-70E740481C1C}">
                <a14:useLocalDpi xmlns:a14="http://schemas.microsoft.com/office/drawing/2010/main" val="0"/>
              </a:ext>
            </a:extLst>
          </a:blip>
          <a:srcRect l="4411" r="8824"/>
          <a:stretch>
            <a:fillRect/>
          </a:stretch>
        </p:blipFill>
        <p:spPr bwMode="auto">
          <a:xfrm>
            <a:off x="0" y="1447800"/>
            <a:ext cx="4495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647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76200"/>
            <a:ext cx="8229600" cy="838200"/>
          </a:xfrm>
        </p:spPr>
        <p:txBody>
          <a:bodyPr>
            <a:normAutofit/>
          </a:bodyPr>
          <a:lstStyle/>
          <a:p>
            <a:pPr algn="l"/>
            <a:r>
              <a:rPr lang="en-US" sz="3600" b="1" dirty="0" smtClean="0">
                <a:solidFill>
                  <a:schemeClr val="tx2"/>
                </a:solidFill>
                <a:latin typeface="+mn-lt"/>
              </a:rPr>
              <a:t>Benefits of Advance Evaluation</a:t>
            </a:r>
            <a:endParaRPr lang="en-US" sz="3600" b="1" dirty="0">
              <a:solidFill>
                <a:schemeClr val="tx2"/>
              </a:solidFill>
              <a:latin typeface="+mn-lt"/>
            </a:endParaRPr>
          </a:p>
        </p:txBody>
      </p:sp>
      <p:sp>
        <p:nvSpPr>
          <p:cNvPr id="3" name="Content Placeholder 2"/>
          <p:cNvSpPr>
            <a:spLocks noGrp="1"/>
          </p:cNvSpPr>
          <p:nvPr>
            <p:ph idx="4294967295"/>
          </p:nvPr>
        </p:nvSpPr>
        <p:spPr>
          <a:xfrm>
            <a:off x="457200" y="1295400"/>
            <a:ext cx="4696433" cy="3581400"/>
          </a:xfrm>
        </p:spPr>
        <p:txBody>
          <a:bodyPr>
            <a:noAutofit/>
          </a:bodyPr>
          <a:lstStyle/>
          <a:p>
            <a:pPr>
              <a:spcAft>
                <a:spcPts val="600"/>
              </a:spcAft>
            </a:pPr>
            <a:r>
              <a:rPr lang="en-US" sz="2000" dirty="0" smtClean="0"/>
              <a:t>Provides information that will help determine if activation of an FDRC is warranted.</a:t>
            </a:r>
          </a:p>
          <a:p>
            <a:pPr>
              <a:spcAft>
                <a:spcPts val="600"/>
              </a:spcAft>
            </a:pPr>
            <a:endParaRPr lang="en-US" sz="2000" dirty="0" smtClean="0"/>
          </a:p>
          <a:p>
            <a:pPr>
              <a:spcAft>
                <a:spcPts val="600"/>
              </a:spcAft>
            </a:pPr>
            <a:r>
              <a:rPr lang="en-US" sz="2000" dirty="0" smtClean="0"/>
              <a:t>Provides recommendation on Recovery Support Function activations. </a:t>
            </a:r>
          </a:p>
          <a:p>
            <a:pPr>
              <a:spcAft>
                <a:spcPts val="600"/>
              </a:spcAft>
            </a:pPr>
            <a:endParaRPr lang="en-US" sz="2000" dirty="0" smtClean="0"/>
          </a:p>
          <a:p>
            <a:pPr>
              <a:spcAft>
                <a:spcPts val="600"/>
              </a:spcAft>
            </a:pPr>
            <a:r>
              <a:rPr lang="en-US" sz="2000" dirty="0" smtClean="0"/>
              <a:t>Provides insight into potential recovery issues and challenges.</a:t>
            </a:r>
            <a:endParaRPr lang="en-US" sz="2000" dirty="0"/>
          </a:p>
        </p:txBody>
      </p:sp>
      <p:pic>
        <p:nvPicPr>
          <p:cNvPr id="4" name="Picture 3" descr="2012-01-19 WVSC Meeting-020.jpg"/>
          <p:cNvPicPr>
            <a:picLocks noChangeAspect="1"/>
          </p:cNvPicPr>
          <p:nvPr/>
        </p:nvPicPr>
        <p:blipFill rotWithShape="1">
          <a:blip r:embed="rId3" cstate="print"/>
          <a:srcRect t="1351" b="21498"/>
          <a:stretch/>
        </p:blipFill>
        <p:spPr>
          <a:xfrm>
            <a:off x="5438167" y="990600"/>
            <a:ext cx="3745173" cy="4350327"/>
          </a:xfrm>
          <a:prstGeom prst="rect">
            <a:avLst/>
          </a:prstGeom>
        </p:spPr>
      </p:pic>
    </p:spTree>
    <p:extLst>
      <p:ext uri="{BB962C8B-B14F-4D97-AF65-F5344CB8AC3E}">
        <p14:creationId xmlns:p14="http://schemas.microsoft.com/office/powerpoint/2010/main" val="3270678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76200"/>
            <a:ext cx="8229600" cy="838200"/>
          </a:xfrm>
        </p:spPr>
        <p:txBody>
          <a:bodyPr>
            <a:normAutofit/>
          </a:bodyPr>
          <a:lstStyle/>
          <a:p>
            <a:pPr algn="l"/>
            <a:r>
              <a:rPr lang="en-US" sz="3600" b="1" dirty="0" smtClean="0">
                <a:solidFill>
                  <a:schemeClr val="tx2"/>
                </a:solidFill>
                <a:latin typeface="+mn-lt"/>
              </a:rPr>
              <a:t>What kinds of information do we need?</a:t>
            </a:r>
            <a:endParaRPr lang="en-US" sz="3600" b="1" dirty="0">
              <a:solidFill>
                <a:schemeClr val="tx2"/>
              </a:solidFill>
              <a:latin typeface="+mn-lt"/>
            </a:endParaRPr>
          </a:p>
        </p:txBody>
      </p:sp>
      <p:sp>
        <p:nvSpPr>
          <p:cNvPr id="3" name="Content Placeholder 2"/>
          <p:cNvSpPr>
            <a:spLocks noGrp="1"/>
          </p:cNvSpPr>
          <p:nvPr>
            <p:ph idx="4294967295"/>
          </p:nvPr>
        </p:nvSpPr>
        <p:spPr>
          <a:xfrm>
            <a:off x="457200" y="1600200"/>
            <a:ext cx="8001000" cy="3581400"/>
          </a:xfrm>
        </p:spPr>
        <p:txBody>
          <a:bodyPr numCol="2">
            <a:noAutofit/>
          </a:bodyPr>
          <a:lstStyle/>
          <a:p>
            <a:pPr>
              <a:spcAft>
                <a:spcPts val="600"/>
              </a:spcAft>
            </a:pPr>
            <a:r>
              <a:rPr lang="en-US" sz="2000" dirty="0" smtClean="0"/>
              <a:t>Situational Reports</a:t>
            </a:r>
          </a:p>
          <a:p>
            <a:pPr>
              <a:spcAft>
                <a:spcPts val="600"/>
              </a:spcAft>
            </a:pPr>
            <a:r>
              <a:rPr lang="en-US" sz="2000" dirty="0" smtClean="0"/>
              <a:t>Incident Action Plans</a:t>
            </a:r>
          </a:p>
          <a:p>
            <a:pPr>
              <a:spcAft>
                <a:spcPts val="600"/>
              </a:spcAft>
            </a:pPr>
            <a:r>
              <a:rPr lang="en-US" sz="2000" dirty="0" smtClean="0"/>
              <a:t>GIS Products</a:t>
            </a:r>
          </a:p>
          <a:p>
            <a:pPr>
              <a:spcAft>
                <a:spcPts val="600"/>
              </a:spcAft>
            </a:pPr>
            <a:r>
              <a:rPr lang="en-US" sz="2000" dirty="0" smtClean="0"/>
              <a:t>Demographic Data Maps</a:t>
            </a:r>
          </a:p>
          <a:p>
            <a:pPr>
              <a:spcAft>
                <a:spcPts val="600"/>
              </a:spcAft>
            </a:pPr>
            <a:r>
              <a:rPr lang="en-US" sz="2000" dirty="0" smtClean="0"/>
              <a:t>Preliminary Damage Assessments</a:t>
            </a:r>
          </a:p>
          <a:p>
            <a:pPr>
              <a:spcAft>
                <a:spcPts val="600"/>
              </a:spcAft>
            </a:pPr>
            <a:r>
              <a:rPr lang="en-US" sz="2000" dirty="0" smtClean="0"/>
              <a:t>State Housing Plans</a:t>
            </a:r>
          </a:p>
          <a:p>
            <a:pPr>
              <a:spcAft>
                <a:spcPts val="600"/>
              </a:spcAft>
            </a:pPr>
            <a:r>
              <a:rPr lang="en-US" sz="2000" dirty="0" smtClean="0"/>
              <a:t>DSA Reports</a:t>
            </a:r>
          </a:p>
          <a:p>
            <a:pPr>
              <a:spcAft>
                <a:spcPts val="600"/>
              </a:spcAft>
            </a:pPr>
            <a:endParaRPr lang="en-US" sz="2000" dirty="0"/>
          </a:p>
          <a:p>
            <a:pPr>
              <a:spcAft>
                <a:spcPts val="600"/>
              </a:spcAft>
            </a:pPr>
            <a:endParaRPr lang="en-US" sz="2000" dirty="0" smtClean="0"/>
          </a:p>
          <a:p>
            <a:pPr marL="0" indent="0">
              <a:spcAft>
                <a:spcPts val="600"/>
              </a:spcAft>
              <a:buNone/>
            </a:pPr>
            <a:endParaRPr lang="en-US" sz="2000" dirty="0" smtClean="0"/>
          </a:p>
          <a:p>
            <a:pPr>
              <a:spcAft>
                <a:spcPts val="600"/>
              </a:spcAft>
            </a:pPr>
            <a:endParaRPr lang="en-US" sz="2000" dirty="0" smtClean="0"/>
          </a:p>
          <a:p>
            <a:pPr>
              <a:spcAft>
                <a:spcPts val="600"/>
              </a:spcAft>
            </a:pPr>
            <a:r>
              <a:rPr lang="en-US" sz="2000" dirty="0" smtClean="0"/>
              <a:t>IA Applicant Registration info</a:t>
            </a:r>
          </a:p>
          <a:p>
            <a:pPr>
              <a:spcAft>
                <a:spcPts val="600"/>
              </a:spcAft>
            </a:pPr>
            <a:r>
              <a:rPr lang="en-US" sz="2000" dirty="0" smtClean="0"/>
              <a:t>State Hazard Mitigation Plans</a:t>
            </a:r>
          </a:p>
          <a:p>
            <a:pPr>
              <a:spcAft>
                <a:spcPts val="600"/>
              </a:spcAft>
            </a:pPr>
            <a:r>
              <a:rPr lang="en-US" sz="2000" dirty="0" smtClean="0"/>
              <a:t>NFIP data</a:t>
            </a:r>
          </a:p>
          <a:p>
            <a:pPr>
              <a:spcAft>
                <a:spcPts val="600"/>
              </a:spcAft>
            </a:pPr>
            <a:r>
              <a:rPr lang="en-US" sz="2000" dirty="0" smtClean="0"/>
              <a:t>EHP Reports</a:t>
            </a:r>
          </a:p>
          <a:p>
            <a:pPr>
              <a:spcAft>
                <a:spcPts val="600"/>
              </a:spcAft>
            </a:pPr>
            <a:r>
              <a:rPr lang="en-US" sz="2000" dirty="0" smtClean="0"/>
              <a:t>SBA Applicants Summaries</a:t>
            </a:r>
          </a:p>
          <a:p>
            <a:pPr>
              <a:spcAft>
                <a:spcPts val="600"/>
              </a:spcAft>
            </a:pPr>
            <a:r>
              <a:rPr lang="en-US" sz="2000" dirty="0" smtClean="0"/>
              <a:t>Media and Local News Reports</a:t>
            </a:r>
          </a:p>
          <a:p>
            <a:pPr>
              <a:spcAft>
                <a:spcPts val="600"/>
              </a:spcAft>
            </a:pPr>
            <a:r>
              <a:rPr lang="en-US" sz="2000" dirty="0" smtClean="0"/>
              <a:t>Other</a:t>
            </a:r>
          </a:p>
          <a:p>
            <a:pPr>
              <a:spcAft>
                <a:spcPts val="600"/>
              </a:spcAft>
            </a:pPr>
            <a:endParaRPr lang="en-US" sz="2000" dirty="0" smtClean="0"/>
          </a:p>
          <a:p>
            <a:pPr>
              <a:spcAft>
                <a:spcPts val="600"/>
              </a:spcAft>
            </a:pPr>
            <a:endParaRPr lang="en-US" sz="2000" dirty="0" smtClean="0"/>
          </a:p>
          <a:p>
            <a:pPr>
              <a:spcAft>
                <a:spcPts val="600"/>
              </a:spcAft>
            </a:pPr>
            <a:endParaRPr lang="en-US" sz="2000" dirty="0" smtClean="0"/>
          </a:p>
          <a:p>
            <a:pPr>
              <a:spcAft>
                <a:spcPts val="600"/>
              </a:spcAft>
            </a:pPr>
            <a:endParaRPr lang="en-US" sz="2000" dirty="0" smtClean="0"/>
          </a:p>
        </p:txBody>
      </p:sp>
      <p:sp>
        <p:nvSpPr>
          <p:cNvPr id="5" name="TextBox 4"/>
          <p:cNvSpPr txBox="1"/>
          <p:nvPr/>
        </p:nvSpPr>
        <p:spPr>
          <a:xfrm>
            <a:off x="381000" y="1138535"/>
            <a:ext cx="4419600" cy="461665"/>
          </a:xfrm>
          <a:prstGeom prst="rect">
            <a:avLst/>
          </a:prstGeom>
          <a:noFill/>
        </p:spPr>
        <p:txBody>
          <a:bodyPr wrap="square" rtlCol="0">
            <a:spAutoFit/>
          </a:bodyPr>
          <a:lstStyle/>
          <a:p>
            <a:r>
              <a:rPr lang="en-US" sz="2400" b="1" dirty="0" smtClean="0">
                <a:solidFill>
                  <a:srgbClr val="1F497D"/>
                </a:solidFill>
              </a:rPr>
              <a:t>Included, but not limited to..</a:t>
            </a:r>
            <a:endParaRPr lang="en-US" sz="2400" b="1" dirty="0">
              <a:solidFill>
                <a:srgbClr val="1F497D"/>
              </a:solidFill>
            </a:endParaRPr>
          </a:p>
        </p:txBody>
      </p:sp>
    </p:spTree>
    <p:extLst>
      <p:ext uri="{BB962C8B-B14F-4D97-AF65-F5344CB8AC3E}">
        <p14:creationId xmlns:p14="http://schemas.microsoft.com/office/powerpoint/2010/main" val="4148056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76200"/>
            <a:ext cx="8229600" cy="838200"/>
          </a:xfrm>
        </p:spPr>
        <p:txBody>
          <a:bodyPr>
            <a:normAutofit/>
          </a:bodyPr>
          <a:lstStyle/>
          <a:p>
            <a:pPr algn="l"/>
            <a:r>
              <a:rPr lang="en-US" sz="3600" b="1" dirty="0" smtClean="0">
                <a:solidFill>
                  <a:schemeClr val="tx2"/>
                </a:solidFill>
                <a:latin typeface="+mn-lt"/>
              </a:rPr>
              <a:t>What kinds of information do we need?</a:t>
            </a:r>
            <a:endParaRPr lang="en-US" sz="3600" b="1" dirty="0">
              <a:solidFill>
                <a:schemeClr val="tx2"/>
              </a:solidFill>
              <a:latin typeface="+mn-lt"/>
            </a:endParaRPr>
          </a:p>
        </p:txBody>
      </p:sp>
      <p:sp>
        <p:nvSpPr>
          <p:cNvPr id="3" name="Content Placeholder 2"/>
          <p:cNvSpPr>
            <a:spLocks noGrp="1"/>
          </p:cNvSpPr>
          <p:nvPr>
            <p:ph idx="4294967295"/>
          </p:nvPr>
        </p:nvSpPr>
        <p:spPr>
          <a:xfrm>
            <a:off x="457200" y="1600200"/>
            <a:ext cx="8001000" cy="3581400"/>
          </a:xfrm>
        </p:spPr>
        <p:txBody>
          <a:bodyPr numCol="2">
            <a:noAutofit/>
          </a:bodyPr>
          <a:lstStyle/>
          <a:p>
            <a:pPr>
              <a:spcAft>
                <a:spcPts val="600"/>
              </a:spcAft>
            </a:pPr>
            <a:r>
              <a:rPr lang="en-US" sz="2000" dirty="0" smtClean="0"/>
              <a:t>Situational Reports</a:t>
            </a:r>
          </a:p>
          <a:p>
            <a:pPr>
              <a:spcAft>
                <a:spcPts val="600"/>
              </a:spcAft>
            </a:pPr>
            <a:r>
              <a:rPr lang="en-US" sz="2000" dirty="0" smtClean="0"/>
              <a:t>Incident Action Plans</a:t>
            </a:r>
          </a:p>
          <a:p>
            <a:pPr>
              <a:spcAft>
                <a:spcPts val="600"/>
              </a:spcAft>
            </a:pPr>
            <a:r>
              <a:rPr lang="en-US" sz="2000" dirty="0" smtClean="0"/>
              <a:t>GIS Products</a:t>
            </a:r>
          </a:p>
          <a:p>
            <a:pPr>
              <a:spcAft>
                <a:spcPts val="600"/>
              </a:spcAft>
            </a:pPr>
            <a:r>
              <a:rPr lang="en-US" sz="2000" dirty="0" smtClean="0"/>
              <a:t>Demographic Data Maps</a:t>
            </a:r>
          </a:p>
          <a:p>
            <a:pPr>
              <a:spcAft>
                <a:spcPts val="600"/>
              </a:spcAft>
            </a:pPr>
            <a:r>
              <a:rPr lang="en-US" sz="2000" dirty="0" smtClean="0"/>
              <a:t>Preliminary Damage Assessments</a:t>
            </a:r>
          </a:p>
          <a:p>
            <a:pPr>
              <a:spcAft>
                <a:spcPts val="600"/>
              </a:spcAft>
            </a:pPr>
            <a:r>
              <a:rPr lang="en-US" sz="2000" dirty="0" smtClean="0"/>
              <a:t>State Housing Plans</a:t>
            </a:r>
          </a:p>
          <a:p>
            <a:pPr>
              <a:spcAft>
                <a:spcPts val="600"/>
              </a:spcAft>
            </a:pPr>
            <a:r>
              <a:rPr lang="en-US" sz="2000" dirty="0" smtClean="0"/>
              <a:t>DSA Reports</a:t>
            </a:r>
          </a:p>
          <a:p>
            <a:pPr>
              <a:spcAft>
                <a:spcPts val="600"/>
              </a:spcAft>
            </a:pPr>
            <a:endParaRPr lang="en-US" sz="2000" dirty="0"/>
          </a:p>
          <a:p>
            <a:pPr>
              <a:spcAft>
                <a:spcPts val="600"/>
              </a:spcAft>
            </a:pPr>
            <a:endParaRPr lang="en-US" sz="2000" dirty="0" smtClean="0"/>
          </a:p>
          <a:p>
            <a:pPr marL="0" indent="0">
              <a:spcAft>
                <a:spcPts val="600"/>
              </a:spcAft>
              <a:buNone/>
            </a:pPr>
            <a:endParaRPr lang="en-US" sz="2000" dirty="0" smtClean="0"/>
          </a:p>
          <a:p>
            <a:pPr>
              <a:spcAft>
                <a:spcPts val="600"/>
              </a:spcAft>
            </a:pPr>
            <a:endParaRPr lang="en-US" sz="2000" dirty="0" smtClean="0"/>
          </a:p>
          <a:p>
            <a:pPr>
              <a:spcAft>
                <a:spcPts val="600"/>
              </a:spcAft>
            </a:pPr>
            <a:r>
              <a:rPr lang="en-US" sz="2000" dirty="0" smtClean="0"/>
              <a:t>IA Applicant Registration info</a:t>
            </a:r>
          </a:p>
          <a:p>
            <a:pPr>
              <a:spcAft>
                <a:spcPts val="600"/>
              </a:spcAft>
            </a:pPr>
            <a:r>
              <a:rPr lang="en-US" sz="2000" dirty="0" smtClean="0"/>
              <a:t>State Hazard Mitigation Plans</a:t>
            </a:r>
          </a:p>
          <a:p>
            <a:pPr>
              <a:spcAft>
                <a:spcPts val="600"/>
              </a:spcAft>
            </a:pPr>
            <a:r>
              <a:rPr lang="en-US" sz="2000" dirty="0" smtClean="0"/>
              <a:t>NFIP data</a:t>
            </a:r>
          </a:p>
          <a:p>
            <a:pPr>
              <a:spcAft>
                <a:spcPts val="600"/>
              </a:spcAft>
            </a:pPr>
            <a:r>
              <a:rPr lang="en-US" sz="2000" dirty="0" smtClean="0"/>
              <a:t>EHP Reports</a:t>
            </a:r>
          </a:p>
          <a:p>
            <a:pPr>
              <a:spcAft>
                <a:spcPts val="600"/>
              </a:spcAft>
            </a:pPr>
            <a:r>
              <a:rPr lang="en-US" sz="2000" dirty="0" smtClean="0"/>
              <a:t>SBA Applicants Summaries</a:t>
            </a:r>
          </a:p>
          <a:p>
            <a:pPr>
              <a:spcAft>
                <a:spcPts val="600"/>
              </a:spcAft>
            </a:pPr>
            <a:r>
              <a:rPr lang="en-US" sz="2000" dirty="0" smtClean="0"/>
              <a:t>Media and Local News Reports</a:t>
            </a:r>
          </a:p>
          <a:p>
            <a:pPr>
              <a:spcAft>
                <a:spcPts val="600"/>
              </a:spcAft>
            </a:pPr>
            <a:r>
              <a:rPr lang="en-US" sz="2000" dirty="0" smtClean="0"/>
              <a:t>Other</a:t>
            </a:r>
          </a:p>
          <a:p>
            <a:pPr>
              <a:spcAft>
                <a:spcPts val="600"/>
              </a:spcAft>
            </a:pPr>
            <a:endParaRPr lang="en-US" sz="2000" dirty="0" smtClean="0"/>
          </a:p>
          <a:p>
            <a:pPr>
              <a:spcAft>
                <a:spcPts val="600"/>
              </a:spcAft>
            </a:pPr>
            <a:endParaRPr lang="en-US" sz="2000" dirty="0" smtClean="0"/>
          </a:p>
          <a:p>
            <a:pPr>
              <a:spcAft>
                <a:spcPts val="600"/>
              </a:spcAft>
            </a:pPr>
            <a:endParaRPr lang="en-US" sz="2000" dirty="0" smtClean="0"/>
          </a:p>
          <a:p>
            <a:pPr>
              <a:spcAft>
                <a:spcPts val="600"/>
              </a:spcAft>
            </a:pPr>
            <a:endParaRPr lang="en-US" sz="2000" dirty="0" smtClean="0"/>
          </a:p>
        </p:txBody>
      </p:sp>
      <p:sp>
        <p:nvSpPr>
          <p:cNvPr id="5" name="TextBox 4"/>
          <p:cNvSpPr txBox="1"/>
          <p:nvPr/>
        </p:nvSpPr>
        <p:spPr>
          <a:xfrm>
            <a:off x="381000" y="1138535"/>
            <a:ext cx="4419600" cy="461665"/>
          </a:xfrm>
          <a:prstGeom prst="rect">
            <a:avLst/>
          </a:prstGeom>
          <a:noFill/>
        </p:spPr>
        <p:txBody>
          <a:bodyPr wrap="square" rtlCol="0">
            <a:spAutoFit/>
          </a:bodyPr>
          <a:lstStyle/>
          <a:p>
            <a:r>
              <a:rPr lang="en-US" sz="2400" b="1" dirty="0" smtClean="0">
                <a:solidFill>
                  <a:srgbClr val="1F497D"/>
                </a:solidFill>
              </a:rPr>
              <a:t>Included, but not limited to..</a:t>
            </a:r>
            <a:endParaRPr lang="en-US" sz="2400" b="1" dirty="0">
              <a:solidFill>
                <a:srgbClr val="1F497D"/>
              </a:solidFill>
            </a:endParaRPr>
          </a:p>
        </p:txBody>
      </p:sp>
    </p:spTree>
    <p:extLst>
      <p:ext uri="{BB962C8B-B14F-4D97-AF65-F5344CB8AC3E}">
        <p14:creationId xmlns:p14="http://schemas.microsoft.com/office/powerpoint/2010/main" val="1358891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121"/>
          <p:cNvSpPr/>
          <p:nvPr/>
        </p:nvSpPr>
        <p:spPr>
          <a:xfrm>
            <a:off x="2895600" y="381000"/>
            <a:ext cx="3962400" cy="6477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defTabSz="914163" fontAlgn="auto">
              <a:spcBef>
                <a:spcPts val="0"/>
              </a:spcBef>
              <a:spcAft>
                <a:spcPts val="0"/>
              </a:spcAft>
              <a:defRPr/>
            </a:pPr>
            <a:endParaRPr lang="en-US" sz="1200" dirty="0">
              <a:solidFill>
                <a:prstClr val="black"/>
              </a:solidFill>
            </a:endParaRPr>
          </a:p>
        </p:txBody>
      </p:sp>
      <p:sp>
        <p:nvSpPr>
          <p:cNvPr id="124" name="Rectangle 123"/>
          <p:cNvSpPr/>
          <p:nvPr/>
        </p:nvSpPr>
        <p:spPr>
          <a:xfrm>
            <a:off x="6858000" y="381000"/>
            <a:ext cx="2286000" cy="6477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defTabSz="914163" fontAlgn="auto">
              <a:spcBef>
                <a:spcPts val="0"/>
              </a:spcBef>
              <a:spcAft>
                <a:spcPts val="0"/>
              </a:spcAft>
              <a:defRPr/>
            </a:pPr>
            <a:endParaRPr lang="en-US">
              <a:solidFill>
                <a:prstClr val="white"/>
              </a:solidFill>
            </a:endParaRPr>
          </a:p>
        </p:txBody>
      </p:sp>
      <p:sp>
        <p:nvSpPr>
          <p:cNvPr id="121" name="Rectangle 120"/>
          <p:cNvSpPr/>
          <p:nvPr/>
        </p:nvSpPr>
        <p:spPr>
          <a:xfrm>
            <a:off x="20638" y="381000"/>
            <a:ext cx="2874962" cy="6477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defTabSz="914163" fontAlgn="auto">
              <a:spcBef>
                <a:spcPts val="0"/>
              </a:spcBef>
              <a:spcAft>
                <a:spcPts val="0"/>
              </a:spcAft>
              <a:defRPr/>
            </a:pPr>
            <a:endParaRPr lang="en-US" dirty="0">
              <a:solidFill>
                <a:prstClr val="white"/>
              </a:solidFill>
            </a:endParaRPr>
          </a:p>
        </p:txBody>
      </p:sp>
      <p:sp>
        <p:nvSpPr>
          <p:cNvPr id="5" name="Flowchart: Process 4"/>
          <p:cNvSpPr/>
          <p:nvPr/>
        </p:nvSpPr>
        <p:spPr>
          <a:xfrm>
            <a:off x="1773238" y="990600"/>
            <a:ext cx="83185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FCO or RA Activates Advance Evaluation  Team (AET)</a:t>
            </a:r>
          </a:p>
        </p:txBody>
      </p:sp>
      <p:sp>
        <p:nvSpPr>
          <p:cNvPr id="6" name="Flowchart: Process 5"/>
          <p:cNvSpPr/>
          <p:nvPr/>
        </p:nvSpPr>
        <p:spPr>
          <a:xfrm>
            <a:off x="3505200" y="4271963"/>
            <a:ext cx="665163" cy="72548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RSF Appoints Field Coordinator</a:t>
            </a:r>
          </a:p>
        </p:txBody>
      </p:sp>
      <p:sp>
        <p:nvSpPr>
          <p:cNvPr id="8" name="Flowchart: Process 7"/>
          <p:cNvSpPr/>
          <p:nvPr/>
        </p:nvSpPr>
        <p:spPr>
          <a:xfrm>
            <a:off x="3100388" y="2065338"/>
            <a:ext cx="996950" cy="96043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FDRC &amp; RSF support is warranted; FDRC</a:t>
            </a:r>
          </a:p>
          <a:p>
            <a:pPr algn="ctr" defTabSz="914163" fontAlgn="auto">
              <a:spcBef>
                <a:spcPts val="0"/>
              </a:spcBef>
              <a:spcAft>
                <a:spcPts val="0"/>
              </a:spcAft>
              <a:defRPr/>
            </a:pPr>
            <a:r>
              <a:rPr lang="en-US" sz="1000" dirty="0">
                <a:solidFill>
                  <a:prstClr val="white"/>
                </a:solidFill>
              </a:rPr>
              <a:t> &amp; relevant RSFs are activated </a:t>
            </a:r>
          </a:p>
        </p:txBody>
      </p:sp>
      <p:sp>
        <p:nvSpPr>
          <p:cNvPr id="10" name="Flowchart: Decision 9"/>
          <p:cNvSpPr/>
          <p:nvPr/>
        </p:nvSpPr>
        <p:spPr>
          <a:xfrm>
            <a:off x="1524000" y="2133600"/>
            <a:ext cx="1330325" cy="823913"/>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defTabSz="914163" fontAlgn="auto">
              <a:spcBef>
                <a:spcPts val="0"/>
              </a:spcBef>
              <a:spcAft>
                <a:spcPts val="0"/>
              </a:spcAft>
              <a:defRPr/>
            </a:pPr>
            <a:r>
              <a:rPr lang="en-US" sz="1000" b="1" dirty="0">
                <a:solidFill>
                  <a:prstClr val="black"/>
                </a:solidFill>
              </a:rPr>
              <a:t>Advance Team Recommend Support</a:t>
            </a:r>
          </a:p>
        </p:txBody>
      </p:sp>
      <p:sp>
        <p:nvSpPr>
          <p:cNvPr id="11" name="Flowchart: Terminator 10"/>
          <p:cNvSpPr/>
          <p:nvPr/>
        </p:nvSpPr>
        <p:spPr>
          <a:xfrm>
            <a:off x="1544638" y="3252788"/>
            <a:ext cx="1289050" cy="685800"/>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lIns="91416" tIns="45707" rIns="91416" bIns="45707" anchor="ctr"/>
          <a:lstStyle/>
          <a:p>
            <a:pPr algn="ctr" defTabSz="914163" fontAlgn="auto">
              <a:spcBef>
                <a:spcPts val="0"/>
              </a:spcBef>
              <a:spcAft>
                <a:spcPts val="0"/>
              </a:spcAft>
              <a:defRPr/>
            </a:pPr>
            <a:r>
              <a:rPr lang="en-US" sz="1000" b="1" dirty="0">
                <a:solidFill>
                  <a:prstClr val="white"/>
                </a:solidFill>
              </a:rPr>
              <a:t>No  FDRC or RSF  Recovery Support Warranted</a:t>
            </a:r>
          </a:p>
        </p:txBody>
      </p:sp>
      <p:sp>
        <p:nvSpPr>
          <p:cNvPr id="12" name="Flowchart: Decision 11"/>
          <p:cNvSpPr/>
          <p:nvPr/>
        </p:nvSpPr>
        <p:spPr>
          <a:xfrm>
            <a:off x="3059113" y="3255963"/>
            <a:ext cx="1081087" cy="731837"/>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defTabSz="914163" fontAlgn="auto">
              <a:spcBef>
                <a:spcPts val="0"/>
              </a:spcBef>
              <a:spcAft>
                <a:spcPts val="0"/>
              </a:spcAft>
              <a:defRPr/>
            </a:pPr>
            <a:r>
              <a:rPr lang="en-US" sz="1000" b="1" dirty="0">
                <a:solidFill>
                  <a:prstClr val="black"/>
                </a:solidFill>
              </a:rPr>
              <a:t>FDRC Activates RSFs</a:t>
            </a:r>
          </a:p>
        </p:txBody>
      </p:sp>
      <p:cxnSp>
        <p:nvCxnSpPr>
          <p:cNvPr id="16" name="Straight Arrow Connector 15"/>
          <p:cNvCxnSpPr>
            <a:stCxn id="5" idx="2"/>
            <a:endCxn id="10" idx="0"/>
          </p:cNvCxnSpPr>
          <p:nvPr/>
        </p:nvCxnSpPr>
        <p:spPr>
          <a:xfrm flipH="1">
            <a:off x="2189163" y="1905000"/>
            <a:ext cx="0" cy="228600"/>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2"/>
            <a:endCxn id="11" idx="0"/>
          </p:cNvCxnSpPr>
          <p:nvPr/>
        </p:nvCxnSpPr>
        <p:spPr>
          <a:xfrm>
            <a:off x="2189163" y="2957513"/>
            <a:ext cx="0" cy="295275"/>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3"/>
            <a:endCxn id="8" idx="1"/>
          </p:cNvCxnSpPr>
          <p:nvPr/>
        </p:nvCxnSpPr>
        <p:spPr>
          <a:xfrm>
            <a:off x="2854325" y="2546350"/>
            <a:ext cx="246063" cy="0"/>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2"/>
            <a:endCxn id="12" idx="0"/>
          </p:cNvCxnSpPr>
          <p:nvPr/>
        </p:nvCxnSpPr>
        <p:spPr>
          <a:xfrm>
            <a:off x="3598863" y="3025775"/>
            <a:ext cx="0" cy="230188"/>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Flowchart: Process 29"/>
          <p:cNvSpPr/>
          <p:nvPr/>
        </p:nvSpPr>
        <p:spPr>
          <a:xfrm>
            <a:off x="4451350" y="3238500"/>
            <a:ext cx="1081088" cy="762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RSFs remotely provide &amp; monitor need for recovery support</a:t>
            </a:r>
          </a:p>
        </p:txBody>
      </p:sp>
      <p:sp>
        <p:nvSpPr>
          <p:cNvPr id="32" name="Flowchart: Process 31"/>
          <p:cNvSpPr/>
          <p:nvPr/>
        </p:nvSpPr>
        <p:spPr>
          <a:xfrm>
            <a:off x="5969000" y="4603750"/>
            <a:ext cx="76200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Development of Recovery Support Strategy (RSS)</a:t>
            </a:r>
          </a:p>
        </p:txBody>
      </p:sp>
      <p:sp>
        <p:nvSpPr>
          <p:cNvPr id="17425" name="TextBox 37"/>
          <p:cNvSpPr txBox="1">
            <a:spLocks noChangeArrowheads="1"/>
          </p:cNvSpPr>
          <p:nvPr/>
        </p:nvSpPr>
        <p:spPr bwMode="auto">
          <a:xfrm>
            <a:off x="3657600" y="3962400"/>
            <a:ext cx="18256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eaLnBrk="1" hangingPunct="1"/>
            <a:r>
              <a:rPr lang="en-US" sz="1000" b="1">
                <a:solidFill>
                  <a:srgbClr val="595959"/>
                </a:solidFill>
                <a:latin typeface="Calibri" pitchFamily="34" charset="0"/>
              </a:rPr>
              <a:t>Yes</a:t>
            </a:r>
          </a:p>
        </p:txBody>
      </p:sp>
      <p:cxnSp>
        <p:nvCxnSpPr>
          <p:cNvPr id="43" name="Straight Arrow Connector 42"/>
          <p:cNvCxnSpPr>
            <a:stCxn id="12" idx="3"/>
            <a:endCxn id="30" idx="1"/>
          </p:cNvCxnSpPr>
          <p:nvPr/>
        </p:nvCxnSpPr>
        <p:spPr>
          <a:xfrm flipV="1">
            <a:off x="4140200" y="3619500"/>
            <a:ext cx="311150" cy="1588"/>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427" name="TextBox 43"/>
          <p:cNvSpPr txBox="1">
            <a:spLocks noChangeArrowheads="1"/>
          </p:cNvSpPr>
          <p:nvPr/>
        </p:nvSpPr>
        <p:spPr bwMode="auto">
          <a:xfrm>
            <a:off x="4181475" y="3455988"/>
            <a:ext cx="15398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eaLnBrk="1" hangingPunct="1"/>
            <a:r>
              <a:rPr lang="en-US" sz="1000" b="1">
                <a:solidFill>
                  <a:srgbClr val="595959"/>
                </a:solidFill>
                <a:latin typeface="Calibri" pitchFamily="34" charset="0"/>
              </a:rPr>
              <a:t>No</a:t>
            </a:r>
          </a:p>
        </p:txBody>
      </p:sp>
      <p:sp>
        <p:nvSpPr>
          <p:cNvPr id="58" name="Flowchart: Process 57"/>
          <p:cNvSpPr/>
          <p:nvPr/>
        </p:nvSpPr>
        <p:spPr>
          <a:xfrm>
            <a:off x="90488" y="990600"/>
            <a:ext cx="1419225"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RSF National Coordinators Maintain Situational Awareness of Potential Recovery  Concerns</a:t>
            </a:r>
          </a:p>
        </p:txBody>
      </p:sp>
      <p:sp>
        <p:nvSpPr>
          <p:cNvPr id="75" name="Rectangle 74"/>
          <p:cNvSpPr/>
          <p:nvPr/>
        </p:nvSpPr>
        <p:spPr>
          <a:xfrm>
            <a:off x="4714875" y="4605338"/>
            <a:ext cx="998538" cy="909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Mission Scoping Identifies level of effort necessary to initiate recovery support</a:t>
            </a:r>
          </a:p>
        </p:txBody>
      </p:sp>
      <p:sp>
        <p:nvSpPr>
          <p:cNvPr id="17430" name="TextBox 84"/>
          <p:cNvSpPr txBox="1">
            <a:spLocks noChangeArrowheads="1"/>
          </p:cNvSpPr>
          <p:nvPr/>
        </p:nvSpPr>
        <p:spPr bwMode="auto">
          <a:xfrm>
            <a:off x="2781300" y="2370138"/>
            <a:ext cx="1825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eaLnBrk="1" hangingPunct="1"/>
            <a:r>
              <a:rPr lang="en-US" sz="1000" b="1">
                <a:solidFill>
                  <a:srgbClr val="595959"/>
                </a:solidFill>
                <a:latin typeface="Calibri" pitchFamily="34" charset="0"/>
              </a:rPr>
              <a:t>Yes</a:t>
            </a:r>
          </a:p>
        </p:txBody>
      </p:sp>
      <p:sp>
        <p:nvSpPr>
          <p:cNvPr id="17431" name="TextBox 85"/>
          <p:cNvSpPr txBox="1">
            <a:spLocks noChangeArrowheads="1"/>
          </p:cNvSpPr>
          <p:nvPr/>
        </p:nvSpPr>
        <p:spPr bwMode="auto">
          <a:xfrm>
            <a:off x="1939925" y="2967038"/>
            <a:ext cx="1524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eaLnBrk="1" hangingPunct="1"/>
            <a:r>
              <a:rPr lang="en-US" sz="1000" b="1">
                <a:solidFill>
                  <a:srgbClr val="595959"/>
                </a:solidFill>
                <a:latin typeface="Calibri" pitchFamily="34" charset="0"/>
              </a:rPr>
              <a:t>No</a:t>
            </a:r>
          </a:p>
        </p:txBody>
      </p:sp>
      <p:sp>
        <p:nvSpPr>
          <p:cNvPr id="110" name="Flowchart: Process 109"/>
          <p:cNvSpPr/>
          <p:nvPr/>
        </p:nvSpPr>
        <p:spPr>
          <a:xfrm>
            <a:off x="6959600" y="4603750"/>
            <a:ext cx="60960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Kickoff &amp; Implement RSS</a:t>
            </a:r>
          </a:p>
        </p:txBody>
      </p:sp>
      <p:sp>
        <p:nvSpPr>
          <p:cNvPr id="17433" name="TextBox 118"/>
          <p:cNvSpPr txBox="1">
            <a:spLocks noChangeArrowheads="1"/>
          </p:cNvSpPr>
          <p:nvPr/>
        </p:nvSpPr>
        <p:spPr bwMode="auto">
          <a:xfrm>
            <a:off x="0" y="469900"/>
            <a:ext cx="28956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eaLnBrk="1" hangingPunct="1"/>
            <a:r>
              <a:rPr lang="en-US" sz="1300" b="1">
                <a:solidFill>
                  <a:srgbClr val="17375E"/>
                </a:solidFill>
                <a:latin typeface="Calibri" pitchFamily="34" charset="0"/>
              </a:rPr>
              <a:t>INITIAL SCOPING OF NEEDS PHASE</a:t>
            </a:r>
          </a:p>
          <a:p>
            <a:pPr algn="ctr" eaLnBrk="1" hangingPunct="1"/>
            <a:r>
              <a:rPr lang="en-US" sz="1100" b="1">
                <a:solidFill>
                  <a:srgbClr val="17375E"/>
                </a:solidFill>
                <a:latin typeface="Calibri" pitchFamily="34" charset="0"/>
              </a:rPr>
              <a:t>5 – 14 days after becoming mission ready</a:t>
            </a:r>
          </a:p>
        </p:txBody>
      </p:sp>
      <p:sp>
        <p:nvSpPr>
          <p:cNvPr id="17434" name="TextBox 125"/>
          <p:cNvSpPr txBox="1">
            <a:spLocks noChangeArrowheads="1"/>
          </p:cNvSpPr>
          <p:nvPr/>
        </p:nvSpPr>
        <p:spPr bwMode="auto">
          <a:xfrm>
            <a:off x="6858000" y="469900"/>
            <a:ext cx="22860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eaLnBrk="1" hangingPunct="1"/>
            <a:r>
              <a:rPr lang="en-US" sz="1300" b="1">
                <a:solidFill>
                  <a:srgbClr val="17375E"/>
                </a:solidFill>
                <a:latin typeface="Calibri" pitchFamily="34" charset="0"/>
              </a:rPr>
              <a:t>IMPLEMENTATION PHASE</a:t>
            </a:r>
          </a:p>
          <a:p>
            <a:pPr algn="ctr" eaLnBrk="1" hangingPunct="1"/>
            <a:r>
              <a:rPr lang="en-US" sz="1100" b="1">
                <a:solidFill>
                  <a:srgbClr val="17375E"/>
                </a:solidFill>
                <a:latin typeface="Calibri" pitchFamily="34" charset="0"/>
              </a:rPr>
              <a:t>3 months to 5 years after completing the RSS</a:t>
            </a:r>
          </a:p>
        </p:txBody>
      </p:sp>
      <p:sp>
        <p:nvSpPr>
          <p:cNvPr id="17435" name="TextBox 126"/>
          <p:cNvSpPr txBox="1">
            <a:spLocks noChangeArrowheads="1"/>
          </p:cNvSpPr>
          <p:nvPr/>
        </p:nvSpPr>
        <p:spPr bwMode="auto">
          <a:xfrm>
            <a:off x="3365500" y="469900"/>
            <a:ext cx="30353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eaLnBrk="1" hangingPunct="1"/>
            <a:r>
              <a:rPr lang="en-US" sz="1300" b="1">
                <a:solidFill>
                  <a:srgbClr val="17375E"/>
                </a:solidFill>
                <a:latin typeface="Calibri" pitchFamily="34" charset="0"/>
              </a:rPr>
              <a:t>MSA &amp; RSS DEVELOPMENT PHASE</a:t>
            </a:r>
          </a:p>
          <a:p>
            <a:pPr algn="ctr" eaLnBrk="1" hangingPunct="1"/>
            <a:r>
              <a:rPr lang="en-US" sz="1100" b="1">
                <a:solidFill>
                  <a:srgbClr val="17375E"/>
                </a:solidFill>
                <a:latin typeface="Calibri" pitchFamily="34" charset="0"/>
              </a:rPr>
              <a:t>1 – 3 months after determining need for FDRC</a:t>
            </a:r>
          </a:p>
        </p:txBody>
      </p:sp>
      <p:sp>
        <p:nvSpPr>
          <p:cNvPr id="131" name="Left-Right Arrow 130"/>
          <p:cNvSpPr/>
          <p:nvPr/>
        </p:nvSpPr>
        <p:spPr>
          <a:xfrm>
            <a:off x="0" y="6248400"/>
            <a:ext cx="9144000" cy="625475"/>
          </a:xfrm>
          <a:prstGeom prst="leftRightArrow">
            <a:avLst>
              <a:gd name="adj1" fmla="val 50000"/>
              <a:gd name="adj2" fmla="val 68956"/>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defTabSz="914163" fontAlgn="auto">
              <a:spcBef>
                <a:spcPts val="0"/>
              </a:spcBef>
              <a:spcAft>
                <a:spcPts val="0"/>
              </a:spcAft>
              <a:defRPr/>
            </a:pPr>
            <a:r>
              <a:rPr lang="en-US" b="1" dirty="0">
                <a:solidFill>
                  <a:prstClr val="white"/>
                </a:solidFill>
              </a:rPr>
              <a:t>STATE/TRIBAL/LOCAL COORDINATION &amp; INVOLVEMENT</a:t>
            </a:r>
          </a:p>
        </p:txBody>
      </p:sp>
      <p:sp>
        <p:nvSpPr>
          <p:cNvPr id="49" name="Flowchart: Process 48"/>
          <p:cNvSpPr/>
          <p:nvPr/>
        </p:nvSpPr>
        <p:spPr>
          <a:xfrm>
            <a:off x="3505200" y="5181600"/>
            <a:ext cx="665163" cy="7254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Mission Scoping Initiated</a:t>
            </a:r>
          </a:p>
        </p:txBody>
      </p:sp>
      <p:cxnSp>
        <p:nvCxnSpPr>
          <p:cNvPr id="50" name="Straight Connector 49"/>
          <p:cNvCxnSpPr>
            <a:stCxn id="6" idx="2"/>
            <a:endCxn id="49" idx="0"/>
          </p:cNvCxnSpPr>
          <p:nvPr/>
        </p:nvCxnSpPr>
        <p:spPr>
          <a:xfrm>
            <a:off x="3836988" y="4997450"/>
            <a:ext cx="0" cy="18415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12" idx="2"/>
            <a:endCxn id="6" idx="1"/>
          </p:cNvCxnSpPr>
          <p:nvPr/>
        </p:nvCxnSpPr>
        <p:spPr>
          <a:xfrm rot="5400000">
            <a:off x="3228182" y="4264818"/>
            <a:ext cx="647700" cy="93663"/>
          </a:xfrm>
          <a:prstGeom prst="bentConnector4">
            <a:avLst>
              <a:gd name="adj1" fmla="val 21969"/>
              <a:gd name="adj2" fmla="val 34331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2" name="Elbow Connector 71"/>
          <p:cNvCxnSpPr>
            <a:stCxn id="12" idx="2"/>
            <a:endCxn id="49" idx="1"/>
          </p:cNvCxnSpPr>
          <p:nvPr/>
        </p:nvCxnSpPr>
        <p:spPr>
          <a:xfrm rot="5400000">
            <a:off x="2773363" y="4719637"/>
            <a:ext cx="1557338" cy="93663"/>
          </a:xfrm>
          <a:prstGeom prst="bentConnector4">
            <a:avLst>
              <a:gd name="adj1" fmla="val 8682"/>
              <a:gd name="adj2" fmla="val 34331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Elbow Connector 75"/>
          <p:cNvCxnSpPr>
            <a:stCxn id="6" idx="3"/>
            <a:endCxn id="75" idx="1"/>
          </p:cNvCxnSpPr>
          <p:nvPr/>
        </p:nvCxnSpPr>
        <p:spPr>
          <a:xfrm>
            <a:off x="4170363" y="4635500"/>
            <a:ext cx="544512" cy="425450"/>
          </a:xfrm>
          <a:prstGeom prst="bentConnector3">
            <a:avLst>
              <a:gd name="adj1" fmla="val 50000"/>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Elbow Connector 78"/>
          <p:cNvCxnSpPr>
            <a:stCxn id="49" idx="3"/>
            <a:endCxn id="75" idx="1"/>
          </p:cNvCxnSpPr>
          <p:nvPr/>
        </p:nvCxnSpPr>
        <p:spPr>
          <a:xfrm flipV="1">
            <a:off x="4170363" y="5060950"/>
            <a:ext cx="544512" cy="484188"/>
          </a:xfrm>
          <a:prstGeom prst="bentConnector3">
            <a:avLst>
              <a:gd name="adj1" fmla="val 50000"/>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Flowchart: Process 44"/>
          <p:cNvSpPr/>
          <p:nvPr/>
        </p:nvSpPr>
        <p:spPr>
          <a:xfrm>
            <a:off x="7721600" y="4603750"/>
            <a:ext cx="60960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Track, Monitor &amp; Deliver Assistance</a:t>
            </a:r>
          </a:p>
        </p:txBody>
      </p:sp>
      <p:cxnSp>
        <p:nvCxnSpPr>
          <p:cNvPr id="46" name="Straight Arrow Connector 45"/>
          <p:cNvCxnSpPr>
            <a:stCxn id="32" idx="3"/>
            <a:endCxn id="110" idx="1"/>
          </p:cNvCxnSpPr>
          <p:nvPr/>
        </p:nvCxnSpPr>
        <p:spPr>
          <a:xfrm>
            <a:off x="6731000" y="5060950"/>
            <a:ext cx="228600" cy="0"/>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10" idx="3"/>
            <a:endCxn id="45" idx="1"/>
          </p:cNvCxnSpPr>
          <p:nvPr/>
        </p:nvCxnSpPr>
        <p:spPr>
          <a:xfrm>
            <a:off x="7569200" y="5060950"/>
            <a:ext cx="152400" cy="0"/>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75" idx="3"/>
            <a:endCxn id="32" idx="1"/>
          </p:cNvCxnSpPr>
          <p:nvPr/>
        </p:nvCxnSpPr>
        <p:spPr>
          <a:xfrm>
            <a:off x="5713413" y="5060950"/>
            <a:ext cx="255587" cy="0"/>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Curved Up Arrow 51"/>
          <p:cNvSpPr/>
          <p:nvPr/>
        </p:nvSpPr>
        <p:spPr>
          <a:xfrm>
            <a:off x="6350000" y="5791200"/>
            <a:ext cx="1143000" cy="533400"/>
          </a:xfrm>
          <a:prstGeom prst="curved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63" fontAlgn="auto">
              <a:spcBef>
                <a:spcPts val="0"/>
              </a:spcBef>
              <a:spcAft>
                <a:spcPts val="0"/>
              </a:spcAft>
              <a:defRPr/>
            </a:pPr>
            <a:endParaRPr lang="en-US">
              <a:solidFill>
                <a:prstClr val="black"/>
              </a:solidFill>
            </a:endParaRPr>
          </a:p>
        </p:txBody>
      </p:sp>
      <p:sp>
        <p:nvSpPr>
          <p:cNvPr id="56" name="Curved Up Arrow 55"/>
          <p:cNvSpPr/>
          <p:nvPr/>
        </p:nvSpPr>
        <p:spPr>
          <a:xfrm rot="10800000">
            <a:off x="6273800" y="3810000"/>
            <a:ext cx="1143000" cy="533400"/>
          </a:xfrm>
          <a:prstGeom prst="curved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63" fontAlgn="auto">
              <a:spcBef>
                <a:spcPts val="0"/>
              </a:spcBef>
              <a:spcAft>
                <a:spcPts val="0"/>
              </a:spcAft>
              <a:defRPr/>
            </a:pPr>
            <a:endParaRPr lang="en-US">
              <a:solidFill>
                <a:prstClr val="black"/>
              </a:solidFill>
            </a:endParaRPr>
          </a:p>
        </p:txBody>
      </p:sp>
      <p:sp>
        <p:nvSpPr>
          <p:cNvPr id="57" name="Flowchart: Process 56"/>
          <p:cNvSpPr/>
          <p:nvPr/>
        </p:nvSpPr>
        <p:spPr>
          <a:xfrm>
            <a:off x="6324600" y="3429000"/>
            <a:ext cx="1143000" cy="228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RSS Update Loop</a:t>
            </a:r>
          </a:p>
        </p:txBody>
      </p:sp>
      <p:sp>
        <p:nvSpPr>
          <p:cNvPr id="17450" name="TextBox 47"/>
          <p:cNvSpPr txBox="1">
            <a:spLocks noChangeArrowheads="1"/>
          </p:cNvSpPr>
          <p:nvPr/>
        </p:nvSpPr>
        <p:spPr bwMode="auto">
          <a:xfrm>
            <a:off x="0" y="0"/>
            <a:ext cx="739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0000"/>
                </a:solidFill>
                <a:latin typeface="Calibri" pitchFamily="34" charset="0"/>
                <a:cs typeface="Helvetica" pitchFamily="34" charset="0"/>
              </a:rPr>
              <a:t>FDRC/RSF Mission Scoping</a:t>
            </a:r>
          </a:p>
        </p:txBody>
      </p:sp>
      <p:sp>
        <p:nvSpPr>
          <p:cNvPr id="2" name="Rounded Rectangle 1"/>
          <p:cNvSpPr/>
          <p:nvPr/>
        </p:nvSpPr>
        <p:spPr>
          <a:xfrm>
            <a:off x="2873375" y="1752600"/>
            <a:ext cx="4772025" cy="4648200"/>
          </a:xfrm>
          <a:prstGeom prst="roundRect">
            <a:avLst/>
          </a:prstGeom>
          <a:noFill/>
          <a:ln w="508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Flowchart: Process 66"/>
          <p:cNvSpPr/>
          <p:nvPr/>
        </p:nvSpPr>
        <p:spPr>
          <a:xfrm>
            <a:off x="8483600" y="4603750"/>
            <a:ext cx="60960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Transition &amp; Return to Steady-State</a:t>
            </a:r>
          </a:p>
        </p:txBody>
      </p:sp>
      <p:cxnSp>
        <p:nvCxnSpPr>
          <p:cNvPr id="68" name="Straight Arrow Connector 67"/>
          <p:cNvCxnSpPr>
            <a:stCxn id="45" idx="3"/>
            <a:endCxn id="67" idx="1"/>
          </p:cNvCxnSpPr>
          <p:nvPr/>
        </p:nvCxnSpPr>
        <p:spPr>
          <a:xfrm>
            <a:off x="8331200" y="5060950"/>
            <a:ext cx="152400" cy="0"/>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8" idx="3"/>
            <a:endCxn id="5" idx="1"/>
          </p:cNvCxnSpPr>
          <p:nvPr/>
        </p:nvCxnSpPr>
        <p:spPr>
          <a:xfrm>
            <a:off x="1509713" y="1447800"/>
            <a:ext cx="263525"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8560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Elevated Structures Renderings_Clif_Page_4.jpg"/>
          <p:cNvPicPr>
            <a:picLocks noChangeAspect="1"/>
          </p:cNvPicPr>
          <p:nvPr/>
        </p:nvPicPr>
        <p:blipFill rotWithShape="1">
          <a:blip r:embed="rId3" cstate="print">
            <a:extLst>
              <a:ext uri="{28A0092B-C50C-407E-A947-70E740481C1C}">
                <a14:useLocalDpi xmlns:a14="http://schemas.microsoft.com/office/drawing/2010/main" val="0"/>
              </a:ext>
            </a:extLst>
          </a:blip>
          <a:srcRect r="5997"/>
          <a:stretch/>
        </p:blipFill>
        <p:spPr bwMode="auto">
          <a:xfrm>
            <a:off x="5867400" y="2663634"/>
            <a:ext cx="3276600" cy="2661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304800" y="152400"/>
            <a:ext cx="8229600" cy="762000"/>
          </a:xfrm>
        </p:spPr>
        <p:txBody>
          <a:bodyPr>
            <a:normAutofit/>
          </a:bodyPr>
          <a:lstStyle/>
          <a:p>
            <a:pPr algn="l"/>
            <a:r>
              <a:rPr lang="en-US" sz="3600" b="1" dirty="0" smtClean="0">
                <a:solidFill>
                  <a:schemeClr val="tx2"/>
                </a:solidFill>
              </a:rPr>
              <a:t>RSF Activation and Deployment</a:t>
            </a:r>
            <a:endParaRPr lang="en-US" sz="3600" b="1" dirty="0">
              <a:solidFill>
                <a:schemeClr val="tx2"/>
              </a:solidFill>
            </a:endParaRPr>
          </a:p>
        </p:txBody>
      </p:sp>
      <p:sp>
        <p:nvSpPr>
          <p:cNvPr id="3" name="Content Placeholder 2"/>
          <p:cNvSpPr>
            <a:spLocks noGrp="1"/>
          </p:cNvSpPr>
          <p:nvPr>
            <p:ph idx="4294967295"/>
          </p:nvPr>
        </p:nvSpPr>
        <p:spPr>
          <a:xfrm>
            <a:off x="381000" y="1219200"/>
            <a:ext cx="6324600" cy="3124200"/>
          </a:xfrm>
        </p:spPr>
        <p:txBody>
          <a:bodyPr>
            <a:normAutofit lnSpcReduction="10000"/>
          </a:bodyPr>
          <a:lstStyle/>
          <a:p>
            <a:pPr>
              <a:spcAft>
                <a:spcPts val="600"/>
              </a:spcAft>
            </a:pPr>
            <a:r>
              <a:rPr lang="en-US" sz="2400" dirty="0" smtClean="0"/>
              <a:t>RSFs are activated in order to:</a:t>
            </a:r>
          </a:p>
          <a:p>
            <a:pPr lvl="1">
              <a:spcAft>
                <a:spcPts val="600"/>
              </a:spcAft>
            </a:pPr>
            <a:r>
              <a:rPr lang="en-US" sz="2200" dirty="0" smtClean="0"/>
              <a:t>Identify recovery challenges in collaboration with the state/tribe.</a:t>
            </a:r>
          </a:p>
          <a:p>
            <a:pPr lvl="1">
              <a:spcAft>
                <a:spcPts val="600"/>
              </a:spcAft>
            </a:pPr>
            <a:r>
              <a:rPr lang="en-US" sz="2200" dirty="0" smtClean="0"/>
              <a:t>Strategize on how their capabilities, resources and authorities can be applied to those challenges.</a:t>
            </a:r>
          </a:p>
          <a:p>
            <a:pPr lvl="1">
              <a:spcAft>
                <a:spcPts val="600"/>
              </a:spcAft>
            </a:pPr>
            <a:r>
              <a:rPr lang="en-US" sz="2200" dirty="0" smtClean="0"/>
              <a:t>Take action to support the state and local communities in addressing those challenges.</a:t>
            </a:r>
            <a:endParaRPr lang="en-US" sz="2400" dirty="0"/>
          </a:p>
        </p:txBody>
      </p:sp>
    </p:spTree>
    <p:extLst>
      <p:ext uri="{BB962C8B-B14F-4D97-AF65-F5344CB8AC3E}">
        <p14:creationId xmlns:p14="http://schemas.microsoft.com/office/powerpoint/2010/main" val="900481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46364" y="1219200"/>
            <a:ext cx="5334000" cy="3657599"/>
          </a:xfrm>
          <a:prstGeom prst="rect">
            <a:avLst/>
          </a:prstGeom>
        </p:spPr>
        <p:txBody>
          <a:bodyPr/>
          <a:lstStyle/>
          <a:p>
            <a:pPr marL="342900" indent="-342900" eaLnBrk="0" hangingPunct="0">
              <a:spcBef>
                <a:spcPct val="20000"/>
              </a:spcBef>
              <a:buFont typeface="Arial" pitchFamily="34" charset="0"/>
              <a:buChar char="•"/>
              <a:defRPr/>
            </a:pPr>
            <a:r>
              <a:rPr lang="en-US" sz="2000" kern="0" dirty="0">
                <a:solidFill>
                  <a:srgbClr val="333333"/>
                </a:solidFill>
                <a:latin typeface="Calibri" pitchFamily="34" charset="0"/>
                <a:ea typeface="ＭＳ Ｐゴシック" charset="0"/>
                <a:cs typeface="Helvetica" pitchFamily="34" charset="0"/>
              </a:rPr>
              <a:t>FDRC notifies relevant RSF National Coordinator of the RSF </a:t>
            </a:r>
            <a:r>
              <a:rPr lang="en-US" sz="2000" kern="0" dirty="0" smtClean="0">
                <a:solidFill>
                  <a:srgbClr val="333333"/>
                </a:solidFill>
                <a:latin typeface="Calibri" pitchFamily="34" charset="0"/>
                <a:ea typeface="ＭＳ Ｐゴシック" charset="0"/>
                <a:cs typeface="Helvetica" pitchFamily="34" charset="0"/>
              </a:rPr>
              <a:t>activation</a:t>
            </a:r>
          </a:p>
          <a:p>
            <a:pPr marL="342900" indent="-342900" eaLnBrk="0" hangingPunct="0">
              <a:spcBef>
                <a:spcPct val="20000"/>
              </a:spcBef>
              <a:buFont typeface="Arial" pitchFamily="34" charset="0"/>
              <a:buChar char="•"/>
              <a:defRPr/>
            </a:pPr>
            <a:endParaRPr lang="en-US" sz="2000" kern="0" dirty="0">
              <a:solidFill>
                <a:srgbClr val="333333"/>
              </a:solidFill>
              <a:latin typeface="Calibri" pitchFamily="34" charset="0"/>
              <a:ea typeface="ＭＳ Ｐゴシック" charset="0"/>
              <a:cs typeface="Helvetica" pitchFamily="34" charset="0"/>
            </a:endParaRPr>
          </a:p>
          <a:p>
            <a:pPr marL="342900" indent="-342900" eaLnBrk="0" hangingPunct="0">
              <a:spcBef>
                <a:spcPct val="20000"/>
              </a:spcBef>
              <a:buFont typeface="Arial" pitchFamily="34" charset="0"/>
              <a:buChar char="•"/>
              <a:defRPr/>
            </a:pPr>
            <a:r>
              <a:rPr lang="en-US" sz="2000" kern="0" dirty="0">
                <a:solidFill>
                  <a:srgbClr val="333333"/>
                </a:solidFill>
                <a:latin typeface="Calibri" pitchFamily="34" charset="0"/>
                <a:ea typeface="ＭＳ Ｐゴシック" charset="0"/>
                <a:cs typeface="Helvetica" pitchFamily="34" charset="0"/>
              </a:rPr>
              <a:t>RSF National Coordinator will identify and notify the corresponding primary/support agency representatives of </a:t>
            </a:r>
            <a:r>
              <a:rPr lang="en-US" sz="2000" kern="0" dirty="0" smtClean="0">
                <a:solidFill>
                  <a:srgbClr val="333333"/>
                </a:solidFill>
                <a:latin typeface="Calibri" pitchFamily="34" charset="0"/>
                <a:ea typeface="ＭＳ Ｐゴシック" charset="0"/>
                <a:cs typeface="Helvetica" pitchFamily="34" charset="0"/>
              </a:rPr>
              <a:t>activation</a:t>
            </a:r>
          </a:p>
          <a:p>
            <a:pPr marL="342900" indent="-342900" eaLnBrk="0" hangingPunct="0">
              <a:spcBef>
                <a:spcPct val="20000"/>
              </a:spcBef>
              <a:buFont typeface="Arial" pitchFamily="34" charset="0"/>
              <a:buChar char="•"/>
              <a:defRPr/>
            </a:pPr>
            <a:endParaRPr lang="en-US" sz="2000" kern="0" dirty="0">
              <a:solidFill>
                <a:srgbClr val="333333"/>
              </a:solidFill>
              <a:latin typeface="Calibri" pitchFamily="34" charset="0"/>
              <a:ea typeface="ＭＳ Ｐゴシック" charset="0"/>
              <a:cs typeface="Helvetica" pitchFamily="34" charset="0"/>
            </a:endParaRPr>
          </a:p>
          <a:p>
            <a:pPr marL="342900" indent="-342900" eaLnBrk="0" hangingPunct="0">
              <a:spcBef>
                <a:spcPct val="20000"/>
              </a:spcBef>
              <a:buFont typeface="Arial" pitchFamily="34" charset="0"/>
              <a:buChar char="•"/>
              <a:defRPr/>
            </a:pPr>
            <a:r>
              <a:rPr lang="en-US" sz="2000" kern="0" dirty="0">
                <a:solidFill>
                  <a:srgbClr val="333333"/>
                </a:solidFill>
                <a:latin typeface="Calibri" pitchFamily="34" charset="0"/>
                <a:ea typeface="ＭＳ Ｐゴシック" charset="0"/>
                <a:cs typeface="Helvetica" pitchFamily="34" charset="0"/>
              </a:rPr>
              <a:t>Deployed as needed via MA, IAA, other authority</a:t>
            </a:r>
          </a:p>
          <a:p>
            <a:pPr marL="342900" indent="-342900" eaLnBrk="0" hangingPunct="0">
              <a:spcBef>
                <a:spcPct val="20000"/>
              </a:spcBef>
              <a:buFont typeface="Arial" pitchFamily="34" charset="0"/>
              <a:buChar char="•"/>
              <a:defRPr/>
            </a:pPr>
            <a:endParaRPr lang="en-US" sz="2000" kern="0" dirty="0" smtClean="0">
              <a:solidFill>
                <a:srgbClr val="333333"/>
              </a:solidFill>
              <a:latin typeface="Calibri" pitchFamily="34" charset="0"/>
              <a:ea typeface="ＭＳ Ｐゴシック" charset="0"/>
              <a:cs typeface="Helvetica" pitchFamily="34" charset="0"/>
            </a:endParaRPr>
          </a:p>
          <a:p>
            <a:pPr marL="342900" indent="-342900" eaLnBrk="0" hangingPunct="0">
              <a:spcBef>
                <a:spcPct val="20000"/>
              </a:spcBef>
              <a:buFont typeface="Wingdings" pitchFamily="2" charset="2"/>
              <a:buChar char="§"/>
              <a:defRPr/>
            </a:pPr>
            <a:endParaRPr lang="en-US" sz="2500" kern="0" dirty="0">
              <a:solidFill>
                <a:srgbClr val="333333"/>
              </a:solidFill>
              <a:latin typeface="+mn-lt"/>
              <a:ea typeface="ＭＳ Ｐゴシック" charset="0"/>
              <a:cs typeface="ＭＳ Ｐゴシック" charset="0"/>
            </a:endParaRPr>
          </a:p>
        </p:txBody>
      </p:sp>
      <p:sp>
        <p:nvSpPr>
          <p:cNvPr id="4" name="Title 1"/>
          <p:cNvSpPr txBox="1">
            <a:spLocks/>
          </p:cNvSpPr>
          <p:nvPr/>
        </p:nvSpPr>
        <p:spPr>
          <a:xfrm>
            <a:off x="381000" y="76200"/>
            <a:ext cx="8763000" cy="685800"/>
          </a:xfrm>
          <a:prstGeom prst="rect">
            <a:avLst/>
          </a:prstGeom>
        </p:spPr>
        <p:txBody>
          <a:bodyPr/>
          <a:lstStyle/>
          <a:p>
            <a:pPr eaLnBrk="0" hangingPunct="0">
              <a:defRPr/>
            </a:pPr>
            <a:r>
              <a:rPr lang="en-US" sz="3600" b="1" kern="0" dirty="0" smtClean="0">
                <a:solidFill>
                  <a:schemeClr val="tx2"/>
                </a:solidFill>
                <a:latin typeface="Calibri" pitchFamily="34" charset="0"/>
                <a:ea typeface="ＭＳ Ｐゴシック" charset="0"/>
                <a:cs typeface="Helvetica" pitchFamily="34" charset="0"/>
              </a:rPr>
              <a:t>RSF </a:t>
            </a:r>
            <a:r>
              <a:rPr lang="en-US" sz="3600" b="1" kern="0" dirty="0">
                <a:solidFill>
                  <a:schemeClr val="tx2"/>
                </a:solidFill>
                <a:latin typeface="Calibri" pitchFamily="34" charset="0"/>
                <a:ea typeface="ＭＳ Ｐゴシック" charset="0"/>
                <a:cs typeface="Helvetica" pitchFamily="34" charset="0"/>
              </a:rPr>
              <a:t>Activation/ Deployment</a:t>
            </a:r>
            <a:r>
              <a:rPr lang="en-US" sz="2800" b="1" kern="0" dirty="0">
                <a:solidFill>
                  <a:schemeClr val="accent2">
                    <a:lumMod val="75000"/>
                  </a:schemeClr>
                </a:solidFill>
                <a:latin typeface="Calibri" pitchFamily="34" charset="0"/>
                <a:ea typeface="ＭＳ Ｐゴシック" charset="0"/>
                <a:cs typeface="Helvetica" pitchFamily="34" charset="0"/>
              </a:rPr>
              <a:t/>
            </a:r>
            <a:br>
              <a:rPr lang="en-US" sz="2800" b="1" kern="0" dirty="0">
                <a:solidFill>
                  <a:schemeClr val="accent2">
                    <a:lumMod val="75000"/>
                  </a:schemeClr>
                </a:solidFill>
                <a:latin typeface="Calibri" pitchFamily="34" charset="0"/>
                <a:ea typeface="ＭＳ Ｐゴシック" charset="0"/>
                <a:cs typeface="Helvetica" pitchFamily="34" charset="0"/>
              </a:rPr>
            </a:br>
            <a:endParaRPr lang="en-US" sz="2800" b="1" kern="0" dirty="0">
              <a:solidFill>
                <a:schemeClr val="accent2">
                  <a:lumMod val="75000"/>
                </a:schemeClr>
              </a:solidFill>
              <a:latin typeface="Calibri" pitchFamily="34" charset="0"/>
              <a:ea typeface="ＭＳ Ｐゴシック" charset="0"/>
              <a:cs typeface="Helvetica" pitchFamily="34" charset="0"/>
            </a:endParaRPr>
          </a:p>
        </p:txBody>
      </p:sp>
      <p:pic>
        <p:nvPicPr>
          <p:cNvPr id="20484" name="Picture 4" descr="CircleOfHands.jpg"/>
          <p:cNvPicPr>
            <a:picLocks noChangeAspect="1"/>
          </p:cNvPicPr>
          <p:nvPr/>
        </p:nvPicPr>
        <p:blipFill>
          <a:blip r:embed="rId2" cstate="print">
            <a:extLst>
              <a:ext uri="{28A0092B-C50C-407E-A947-70E740481C1C}">
                <a14:useLocalDpi xmlns:a14="http://schemas.microsoft.com/office/drawing/2010/main" val="0"/>
              </a:ext>
            </a:extLst>
          </a:blip>
          <a:srcRect r="11111"/>
          <a:stretch>
            <a:fillRect/>
          </a:stretch>
        </p:blipFill>
        <p:spPr bwMode="auto">
          <a:xfrm>
            <a:off x="5664200" y="1600489"/>
            <a:ext cx="34798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2592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14400" y="1219200"/>
            <a:ext cx="7315200" cy="304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371600" y="1638687"/>
            <a:ext cx="6400800" cy="2018913"/>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lvl="0" algn="ctr" defTabSz="914400" fontAlgn="auto">
              <a:spcBef>
                <a:spcPts val="0"/>
              </a:spcBef>
              <a:spcAft>
                <a:spcPts val="0"/>
              </a:spcAft>
            </a:pPr>
            <a:endParaRPr lang="en-US" sz="3200" b="1" dirty="0" smtClean="0">
              <a:solidFill>
                <a:prstClr val="black"/>
              </a:solidFill>
              <a:latin typeface="Calibri" pitchFamily="34" charset="0"/>
              <a:ea typeface="ＭＳ Ｐゴシック" charset="-128"/>
            </a:endParaRPr>
          </a:p>
          <a:p>
            <a:pPr lvl="0" algn="ctr" defTabSz="914400" fontAlgn="auto">
              <a:spcBef>
                <a:spcPts val="0"/>
              </a:spcBef>
              <a:spcAft>
                <a:spcPts val="0"/>
              </a:spcAft>
            </a:pPr>
            <a:r>
              <a:rPr lang="en-US" sz="3200" b="1" dirty="0" smtClean="0">
                <a:solidFill>
                  <a:prstClr val="black"/>
                </a:solidFill>
                <a:latin typeface="Calibri" pitchFamily="34" charset="0"/>
                <a:ea typeface="ＭＳ Ｐゴシック" charset="-128"/>
              </a:rPr>
              <a:t>Mission Scoping Assessment </a:t>
            </a:r>
          </a:p>
          <a:p>
            <a:pPr lvl="0" algn="ctr" defTabSz="914400" fontAlgn="auto">
              <a:spcBef>
                <a:spcPts val="0"/>
              </a:spcBef>
              <a:spcAft>
                <a:spcPts val="0"/>
              </a:spcAft>
            </a:pPr>
            <a:r>
              <a:rPr lang="en-US" sz="3200" b="1" dirty="0" smtClean="0">
                <a:solidFill>
                  <a:prstClr val="black"/>
                </a:solidFill>
                <a:latin typeface="Calibri" pitchFamily="34" charset="0"/>
                <a:ea typeface="ＭＳ Ｐゴシック" charset="-128"/>
              </a:rPr>
              <a:t>Overview</a:t>
            </a:r>
          </a:p>
          <a:p>
            <a:pPr algn="ctr"/>
            <a:endParaRPr lang="en-US" dirty="0"/>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auto">
              <a:spcBef>
                <a:spcPts val="0"/>
              </a:spcBef>
              <a:spcAft>
                <a:spcPts val="0"/>
              </a:spcAft>
            </a:pPr>
            <a:endParaRPr lang="en-US" dirty="0">
              <a:solidFill>
                <a:prstClr val="black"/>
              </a:solidFill>
              <a:latin typeface="Century Gothic"/>
            </a:endParaRPr>
          </a:p>
        </p:txBody>
      </p:sp>
    </p:spTree>
    <p:extLst>
      <p:ext uri="{BB962C8B-B14F-4D97-AF65-F5344CB8AC3E}">
        <p14:creationId xmlns:p14="http://schemas.microsoft.com/office/powerpoint/2010/main" val="4258298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8482013" y="6553200"/>
            <a:ext cx="661987" cy="304800"/>
          </a:xfrm>
          <a:noFill/>
          <a:ln w="9525">
            <a:noFill/>
            <a:miter lim="800000"/>
            <a:headEnd/>
            <a:tailEnd/>
          </a:ln>
          <a:effectLst/>
        </p:spPr>
        <p:txBody>
          <a:bodyPr vert="horz" wrap="square" lIns="91440" tIns="45720" rIns="91440" bIns="45720" numCol="1" anchor="t" anchorCtr="0" compatLnSpc="1">
            <a:prstTxWarp prst="textNoShape">
              <a:avLst/>
            </a:prstTxWarp>
          </a:bodyPr>
          <a:lstStyle/>
          <a:p>
            <a:fld id="{049EF1E7-2443-4EB3-98A9-B5F32311403C}" type="slidenum">
              <a:rPr lang="en-US" sz="1200" b="1" smtClean="0">
                <a:latin typeface="Calibri" pitchFamily="34" charset="0"/>
              </a:rPr>
              <a:pPr/>
              <a:t>3</a:t>
            </a:fld>
            <a:endParaRPr lang="en-US" sz="1200" b="1" dirty="0">
              <a:latin typeface="Calibri" pitchFamily="34" charset="0"/>
            </a:endParaRPr>
          </a:p>
        </p:txBody>
      </p:sp>
      <p:sp>
        <p:nvSpPr>
          <p:cNvPr id="5" name="TextBox 5"/>
          <p:cNvSpPr txBox="1">
            <a:spLocks noChangeArrowheads="1"/>
          </p:cNvSpPr>
          <p:nvPr/>
        </p:nvSpPr>
        <p:spPr bwMode="auto">
          <a:xfrm>
            <a:off x="228600" y="1600200"/>
            <a:ext cx="4876800" cy="4191000"/>
          </a:xfrm>
          <a:prstGeom prst="rect">
            <a:avLst/>
          </a:prstGeom>
          <a:noFill/>
          <a:ln w="9525">
            <a:noFill/>
            <a:miter lim="800000"/>
            <a:headEnd/>
            <a:tailEnd/>
          </a:ln>
        </p:spPr>
        <p:txBody>
          <a:bodyPr/>
          <a:lstStyle/>
          <a:p>
            <a:pPr marL="742950" lvl="2" indent="-342900" defTabSz="457200" eaLnBrk="0" hangingPunct="0">
              <a:spcBef>
                <a:spcPts val="1200"/>
              </a:spcBef>
              <a:spcAft>
                <a:spcPts val="600"/>
              </a:spcAft>
              <a:buFont typeface="Arial" pitchFamily="34" charset="0"/>
              <a:buChar char="•"/>
              <a:defRPr/>
            </a:pPr>
            <a:r>
              <a:rPr lang="en-US" sz="2000" dirty="0" smtClean="0">
                <a:latin typeface="Calibri" pitchFamily="34" charset="0"/>
                <a:ea typeface="ＭＳ Ｐゴシック" pitchFamily="-65" charset="-128"/>
                <a:cs typeface="ＭＳ Ｐゴシック" pitchFamily="-65" charset="-128"/>
              </a:rPr>
              <a:t>Provide a much needed platform to complement the National Response Framework </a:t>
            </a:r>
          </a:p>
          <a:p>
            <a:pPr marL="742950" lvl="2" indent="-342900" defTabSz="457200" eaLnBrk="0" hangingPunct="0">
              <a:spcBef>
                <a:spcPts val="1200"/>
              </a:spcBef>
              <a:spcAft>
                <a:spcPts val="600"/>
              </a:spcAft>
              <a:buFont typeface="Arial" pitchFamily="34" charset="0"/>
              <a:buChar char="•"/>
              <a:defRPr/>
            </a:pPr>
            <a:r>
              <a:rPr lang="en-US" sz="2000" dirty="0" smtClean="0">
                <a:latin typeface="Calibri" pitchFamily="34" charset="0"/>
                <a:ea typeface="ＭＳ Ｐゴシック" pitchFamily="-65" charset="-128"/>
                <a:cs typeface="ＭＳ Ｐゴシック" pitchFamily="-65" charset="-128"/>
              </a:rPr>
              <a:t>Respond to the Congressional directive to develop a National Recovery Strategy</a:t>
            </a:r>
          </a:p>
          <a:p>
            <a:pPr marL="742950" lvl="2" indent="-342900" defTabSz="457200" eaLnBrk="0" hangingPunct="0">
              <a:spcBef>
                <a:spcPts val="1200"/>
              </a:spcBef>
              <a:spcAft>
                <a:spcPts val="600"/>
              </a:spcAft>
              <a:buFont typeface="Arial" pitchFamily="34" charset="0"/>
              <a:buChar char="•"/>
              <a:defRPr/>
            </a:pPr>
            <a:r>
              <a:rPr lang="en-US" sz="2000" dirty="0" smtClean="0">
                <a:latin typeface="Calibri" pitchFamily="34" charset="0"/>
                <a:ea typeface="ＭＳ Ｐゴシック" pitchFamily="-65" charset="-128"/>
                <a:cs typeface="ＭＳ Ｐゴシック" pitchFamily="-65" charset="-128"/>
              </a:rPr>
              <a:t>Meet the Presidential Policy Directive on National Preparedness (PPD-8), for the development of Frameworks</a:t>
            </a:r>
          </a:p>
        </p:txBody>
      </p:sp>
      <p:pic>
        <p:nvPicPr>
          <p:cNvPr id="7" name="Picture 4" descr="Grandmother’s old house looking north, Greensburg, Kansas, May 5, 2007"/>
          <p:cNvPicPr>
            <a:picLocks noChangeAspect="1" noChangeArrowheads="1"/>
          </p:cNvPicPr>
          <p:nvPr/>
        </p:nvPicPr>
        <p:blipFill>
          <a:blip r:embed="rId3" cstate="print"/>
          <a:srcRect l="13551"/>
          <a:stretch>
            <a:fillRect/>
          </a:stretch>
        </p:blipFill>
        <p:spPr bwMode="auto">
          <a:xfrm>
            <a:off x="5257800" y="795336"/>
            <a:ext cx="3886200" cy="4538664"/>
          </a:xfrm>
          <a:prstGeom prst="rect">
            <a:avLst/>
          </a:prstGeom>
          <a:noFill/>
          <a:ln w="9525">
            <a:noFill/>
            <a:miter lim="800000"/>
            <a:headEnd/>
            <a:tailEnd/>
          </a:ln>
        </p:spPr>
      </p:pic>
      <p:sp>
        <p:nvSpPr>
          <p:cNvPr id="8" name="Title 1"/>
          <p:cNvSpPr txBox="1">
            <a:spLocks/>
          </p:cNvSpPr>
          <p:nvPr/>
        </p:nvSpPr>
        <p:spPr>
          <a:xfrm>
            <a:off x="0" y="228600"/>
            <a:ext cx="56388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tx2"/>
                </a:solidFill>
              </a:rPr>
              <a:t>Reasons for establishing the Framework:</a:t>
            </a:r>
            <a:endParaRPr lang="en-US" sz="6600" b="1" dirty="0">
              <a:solidFill>
                <a:schemeClr val="tx2"/>
              </a:solidFill>
            </a:endParaRPr>
          </a:p>
        </p:txBody>
      </p:sp>
    </p:spTree>
    <p:extLst>
      <p:ext uri="{BB962C8B-B14F-4D97-AF65-F5344CB8AC3E}">
        <p14:creationId xmlns:p14="http://schemas.microsoft.com/office/powerpoint/2010/main" val="2873037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56226"/>
            <a:ext cx="8839200" cy="646331"/>
          </a:xfrm>
          <a:prstGeom prst="rect">
            <a:avLst/>
          </a:prstGeom>
        </p:spPr>
        <p:txBody>
          <a:bodyPr wrap="square">
            <a:spAutoFit/>
          </a:bodyPr>
          <a:lstStyle/>
          <a:p>
            <a:pPr defTabSz="914400" fontAlgn="auto">
              <a:spcBef>
                <a:spcPts val="0"/>
              </a:spcBef>
              <a:spcAft>
                <a:spcPts val="0"/>
              </a:spcAft>
            </a:pPr>
            <a:r>
              <a:rPr lang="en-US" sz="3600" b="1" dirty="0">
                <a:solidFill>
                  <a:schemeClr val="tx2"/>
                </a:solidFill>
                <a:latin typeface="Calibri" pitchFamily="34" charset="0"/>
              </a:rPr>
              <a:t>What is the MSA?</a:t>
            </a:r>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auto">
              <a:spcBef>
                <a:spcPts val="0"/>
              </a:spcBef>
              <a:spcAft>
                <a:spcPts val="0"/>
              </a:spcAft>
            </a:pPr>
            <a:endParaRPr lang="en-US" dirty="0">
              <a:solidFill>
                <a:prstClr val="black"/>
              </a:solidFill>
              <a:latin typeface="Century Gothic"/>
            </a:endParaRPr>
          </a:p>
        </p:txBody>
      </p:sp>
      <p:sp>
        <p:nvSpPr>
          <p:cNvPr id="9" name="Text Box 7"/>
          <p:cNvSpPr txBox="1">
            <a:spLocks noChangeArrowheads="1"/>
          </p:cNvSpPr>
          <p:nvPr/>
        </p:nvSpPr>
        <p:spPr bwMode="auto">
          <a:xfrm>
            <a:off x="609600" y="1143000"/>
            <a:ext cx="8077199" cy="3962401"/>
          </a:xfrm>
          <a:prstGeom prst="roundRect">
            <a:avLst>
              <a:gd name="adj" fmla="val 15740"/>
            </a:avLst>
          </a:prstGeom>
          <a:solidFill>
            <a:schemeClr val="tx2">
              <a:lumMod val="20000"/>
              <a:lumOff val="80000"/>
            </a:schemeClr>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style>
          <a:lnRef idx="1">
            <a:schemeClr val="accent5"/>
          </a:lnRef>
          <a:fillRef idx="2">
            <a:schemeClr val="accent5"/>
          </a:fillRef>
          <a:effectRef idx="1">
            <a:schemeClr val="accent5"/>
          </a:effectRef>
          <a:fontRef idx="minor">
            <a:schemeClr val="dk1"/>
          </a:fontRef>
        </p:style>
        <p:txBody>
          <a:bodyPr rot="0" vert="horz" wrap="square" lIns="137160" tIns="91440" rIns="137160" bIns="91440" anchor="ctr" anchorCtr="0" upright="1">
            <a:noAutofit/>
          </a:bodyPr>
          <a:lstStyle/>
          <a:p>
            <a:pPr algn="ctr" defTabSz="914400" fontAlgn="auto">
              <a:lnSpc>
                <a:spcPct val="115000"/>
              </a:lnSpc>
              <a:spcBef>
                <a:spcPts val="0"/>
              </a:spcBef>
              <a:spcAft>
                <a:spcPts val="0"/>
              </a:spcAft>
            </a:pPr>
            <a:r>
              <a:rPr lang="en-US" sz="2400" b="1" dirty="0" smtClean="0">
                <a:solidFill>
                  <a:srgbClr val="CF543F">
                    <a:lumMod val="50000"/>
                  </a:srgbClr>
                </a:solidFill>
                <a:latin typeface="Calibri" pitchFamily="34" charset="0"/>
                <a:ea typeface="Calibri"/>
                <a:cs typeface="Calibri" pitchFamily="34" charset="0"/>
              </a:rPr>
              <a:t>The MSA is an early (snapshot) evaluation by the RSFs of the current and anticipated impacts of the disaster and identification of recovery issues and needs that may hinder an effective recovery.   </a:t>
            </a:r>
          </a:p>
          <a:p>
            <a:pPr algn="ctr" defTabSz="914400" fontAlgn="auto">
              <a:lnSpc>
                <a:spcPct val="115000"/>
              </a:lnSpc>
              <a:spcBef>
                <a:spcPts val="0"/>
              </a:spcBef>
              <a:spcAft>
                <a:spcPts val="0"/>
              </a:spcAft>
            </a:pPr>
            <a:endParaRPr lang="en-US" sz="2400" b="1" dirty="0">
              <a:solidFill>
                <a:srgbClr val="CF543F">
                  <a:lumMod val="50000"/>
                </a:srgbClr>
              </a:solidFill>
              <a:latin typeface="Calibri" pitchFamily="34" charset="0"/>
              <a:ea typeface="Calibri"/>
              <a:cs typeface="Calibri" pitchFamily="34" charset="0"/>
            </a:endParaRPr>
          </a:p>
          <a:p>
            <a:pPr algn="ctr" defTabSz="914400" fontAlgn="auto">
              <a:lnSpc>
                <a:spcPct val="115000"/>
              </a:lnSpc>
              <a:spcBef>
                <a:spcPts val="0"/>
              </a:spcBef>
              <a:spcAft>
                <a:spcPts val="0"/>
              </a:spcAft>
            </a:pPr>
            <a:r>
              <a:rPr lang="en-US" sz="2400" b="1" dirty="0" smtClean="0">
                <a:solidFill>
                  <a:srgbClr val="CF543F">
                    <a:lumMod val="50000"/>
                  </a:srgbClr>
                </a:solidFill>
                <a:latin typeface="Calibri" pitchFamily="34" charset="0"/>
                <a:ea typeface="Calibri"/>
                <a:cs typeface="Calibri" pitchFamily="34" charset="0"/>
              </a:rPr>
              <a:t>The issues and needs identified by the MSA serve as the foundation for the development of the RSS.</a:t>
            </a:r>
          </a:p>
        </p:txBody>
      </p:sp>
    </p:spTree>
    <p:extLst>
      <p:ext uri="{BB962C8B-B14F-4D97-AF65-F5344CB8AC3E}">
        <p14:creationId xmlns:p14="http://schemas.microsoft.com/office/powerpoint/2010/main" val="1015628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auto">
              <a:spcBef>
                <a:spcPts val="0"/>
              </a:spcBef>
              <a:spcAft>
                <a:spcPts val="0"/>
              </a:spcAft>
            </a:pPr>
            <a:endParaRPr lang="en-US" dirty="0">
              <a:solidFill>
                <a:prstClr val="black"/>
              </a:solidFill>
              <a:latin typeface="Century Gothic"/>
            </a:endParaRPr>
          </a:p>
        </p:txBody>
      </p:sp>
      <p:sp>
        <p:nvSpPr>
          <p:cNvPr id="7" name="Rectangle 3"/>
          <p:cNvSpPr>
            <a:spLocks noChangeArrowheads="1"/>
          </p:cNvSpPr>
          <p:nvPr/>
        </p:nvSpPr>
        <p:spPr bwMode="auto">
          <a:xfrm>
            <a:off x="417944" y="2219742"/>
            <a:ext cx="522085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hangingPunct="0"/>
            <a:r>
              <a:rPr lang="en-US" sz="2200" dirty="0" smtClean="0">
                <a:solidFill>
                  <a:srgbClr val="000000"/>
                </a:solidFill>
                <a:latin typeface="Calibri" pitchFamily="34" charset="0"/>
                <a:ea typeface="Calibri" pitchFamily="34" charset="0"/>
                <a:cs typeface="Calibri" pitchFamily="34" charset="0"/>
              </a:rPr>
              <a:t>The RSFs consolidate </a:t>
            </a:r>
            <a:r>
              <a:rPr lang="en-US" sz="2200" dirty="0">
                <a:solidFill>
                  <a:srgbClr val="000000"/>
                </a:solidFill>
                <a:latin typeface="Calibri" pitchFamily="34" charset="0"/>
                <a:ea typeface="Calibri" pitchFamily="34" charset="0"/>
                <a:cs typeface="Calibri" pitchFamily="34" charset="0"/>
              </a:rPr>
              <a:t>all available </a:t>
            </a:r>
            <a:r>
              <a:rPr lang="en-US" sz="2200" dirty="0" smtClean="0">
                <a:solidFill>
                  <a:srgbClr val="000000"/>
                </a:solidFill>
                <a:latin typeface="Calibri" pitchFamily="34" charset="0"/>
                <a:ea typeface="Calibri" pitchFamily="34" charset="0"/>
                <a:cs typeface="Calibri" pitchFamily="34" charset="0"/>
              </a:rPr>
              <a:t>data </a:t>
            </a:r>
            <a:r>
              <a:rPr lang="en-US" sz="2200" dirty="0">
                <a:solidFill>
                  <a:srgbClr val="000000"/>
                </a:solidFill>
                <a:latin typeface="Calibri" pitchFamily="34" charset="0"/>
                <a:ea typeface="Calibri" pitchFamily="34" charset="0"/>
                <a:cs typeface="Calibri" pitchFamily="34" charset="0"/>
              </a:rPr>
              <a:t>and assessment reports </a:t>
            </a:r>
            <a:r>
              <a:rPr lang="en-US" sz="2200" dirty="0" smtClean="0">
                <a:solidFill>
                  <a:srgbClr val="000000"/>
                </a:solidFill>
                <a:latin typeface="Calibri" pitchFamily="34" charset="0"/>
                <a:ea typeface="Calibri" pitchFamily="34" charset="0"/>
                <a:cs typeface="Calibri" pitchFamily="34" charset="0"/>
              </a:rPr>
              <a:t>to create a picture of the </a:t>
            </a:r>
            <a:r>
              <a:rPr lang="en-US" sz="2200" dirty="0">
                <a:solidFill>
                  <a:srgbClr val="000000"/>
                </a:solidFill>
                <a:latin typeface="Calibri" pitchFamily="34" charset="0"/>
                <a:ea typeface="Calibri" pitchFamily="34" charset="0"/>
                <a:cs typeface="Calibri" pitchFamily="34" charset="0"/>
              </a:rPr>
              <a:t>disaster </a:t>
            </a:r>
            <a:r>
              <a:rPr lang="en-US" sz="2200" dirty="0" smtClean="0">
                <a:solidFill>
                  <a:srgbClr val="000000"/>
                </a:solidFill>
                <a:latin typeface="Calibri" pitchFamily="34" charset="0"/>
                <a:ea typeface="Calibri" pitchFamily="34" charset="0"/>
                <a:cs typeface="Calibri" pitchFamily="34" charset="0"/>
              </a:rPr>
              <a:t>damage and </a:t>
            </a:r>
            <a:r>
              <a:rPr lang="en-US" sz="2200" dirty="0">
                <a:solidFill>
                  <a:srgbClr val="000000"/>
                </a:solidFill>
                <a:latin typeface="Calibri" pitchFamily="34" charset="0"/>
                <a:ea typeface="Calibri" pitchFamily="34" charset="0"/>
                <a:cs typeface="Calibri" pitchFamily="34" charset="0"/>
              </a:rPr>
              <a:t>the best available understanding of </a:t>
            </a:r>
            <a:r>
              <a:rPr lang="en-US" sz="2200" dirty="0" smtClean="0">
                <a:solidFill>
                  <a:srgbClr val="000000"/>
                </a:solidFill>
                <a:latin typeface="Calibri" pitchFamily="34" charset="0"/>
                <a:ea typeface="Calibri" pitchFamily="34" charset="0"/>
                <a:cs typeface="Calibri" pitchFamily="34" charset="0"/>
              </a:rPr>
              <a:t>the current and anticipated recovery support needs and issues.</a:t>
            </a:r>
          </a:p>
        </p:txBody>
      </p:sp>
      <p:sp>
        <p:nvSpPr>
          <p:cNvPr id="8" name="Rectangle 7"/>
          <p:cNvSpPr/>
          <p:nvPr/>
        </p:nvSpPr>
        <p:spPr>
          <a:xfrm>
            <a:off x="381000" y="258992"/>
            <a:ext cx="6071342" cy="646331"/>
          </a:xfrm>
          <a:prstGeom prst="rect">
            <a:avLst/>
          </a:prstGeom>
        </p:spPr>
        <p:txBody>
          <a:bodyPr wrap="square">
            <a:spAutoFit/>
          </a:bodyPr>
          <a:lstStyle/>
          <a:p>
            <a:pPr defTabSz="914400" fontAlgn="auto">
              <a:spcBef>
                <a:spcPts val="0"/>
              </a:spcBef>
              <a:spcAft>
                <a:spcPts val="0"/>
              </a:spcAft>
            </a:pPr>
            <a:r>
              <a:rPr lang="en-US" sz="3600" b="1" dirty="0">
                <a:solidFill>
                  <a:schemeClr val="tx2"/>
                </a:solidFill>
                <a:latin typeface="Calibri" pitchFamily="34" charset="0"/>
                <a:cs typeface="Calibri" pitchFamily="34" charset="0"/>
              </a:rPr>
              <a:t>How is the MSA </a:t>
            </a:r>
            <a:r>
              <a:rPr lang="en-US" sz="3600" b="1" dirty="0" smtClean="0">
                <a:solidFill>
                  <a:schemeClr val="tx2"/>
                </a:solidFill>
                <a:latin typeface="Calibri" pitchFamily="34" charset="0"/>
                <a:cs typeface="Calibri" pitchFamily="34" charset="0"/>
              </a:rPr>
              <a:t>Conducted</a:t>
            </a:r>
            <a:r>
              <a:rPr lang="en-US" sz="3600" b="1" dirty="0">
                <a:solidFill>
                  <a:schemeClr val="tx2"/>
                </a:solidFill>
                <a:latin typeface="Calibri" pitchFamily="34" charset="0"/>
                <a:cs typeface="Calibri" pitchFamily="34" charset="0"/>
              </a:rPr>
              <a: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8260" y="105223"/>
            <a:ext cx="1600200" cy="1600200"/>
          </a:xfrm>
          <a:prstGeom prst="rect">
            <a:avLst/>
          </a:prstGeom>
          <a:ln>
            <a:noFill/>
          </a:ln>
          <a:effectLst>
            <a:softEdge rad="112500"/>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8260" y="1981200"/>
            <a:ext cx="2788919" cy="2953297"/>
          </a:xfrm>
          <a:prstGeom prst="rect">
            <a:avLst/>
          </a:prstGeom>
          <a:ln>
            <a:noFill/>
          </a:ln>
          <a:effectLst>
            <a:softEdge rad="112500"/>
          </a:effectLst>
        </p:spPr>
      </p:pic>
    </p:spTree>
    <p:extLst>
      <p:ext uri="{BB962C8B-B14F-4D97-AF65-F5344CB8AC3E}">
        <p14:creationId xmlns:p14="http://schemas.microsoft.com/office/powerpoint/2010/main" val="800229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066800" y="838200"/>
            <a:ext cx="6705600" cy="3962400"/>
          </a:xfrm>
          <a:prstGeom prst="roundRect">
            <a:avLst>
              <a:gd name="adj" fmla="val 15740"/>
            </a:avLst>
          </a:prstGeom>
          <a:solidFill>
            <a:schemeClr val="tx2">
              <a:lumMod val="20000"/>
              <a:lumOff val="80000"/>
            </a:schemeClr>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style>
          <a:lnRef idx="1">
            <a:schemeClr val="accent5"/>
          </a:lnRef>
          <a:fillRef idx="2">
            <a:schemeClr val="accent5"/>
          </a:fillRef>
          <a:effectRef idx="1">
            <a:schemeClr val="accent5"/>
          </a:effectRef>
          <a:fontRef idx="minor">
            <a:schemeClr val="dk1"/>
          </a:fontRef>
        </p:style>
        <p:txBody>
          <a:bodyPr rot="0" vert="horz" wrap="square" lIns="137160" tIns="91440" rIns="137160" bIns="91440" anchor="ctr" anchorCtr="0" upright="1">
            <a:noAutofit/>
          </a:bodyPr>
          <a:lstStyle/>
          <a:p>
            <a:pPr algn="ctr" defTabSz="914400" fontAlgn="auto">
              <a:lnSpc>
                <a:spcPct val="115000"/>
              </a:lnSpc>
              <a:spcBef>
                <a:spcPts val="0"/>
              </a:spcBef>
              <a:spcAft>
                <a:spcPts val="0"/>
              </a:spcAft>
            </a:pPr>
            <a:r>
              <a:rPr lang="en-US" sz="2400" b="1" dirty="0">
                <a:solidFill>
                  <a:srgbClr val="CF543F">
                    <a:lumMod val="50000"/>
                  </a:srgbClr>
                </a:solidFill>
                <a:latin typeface="Calibri" pitchFamily="34" charset="0"/>
                <a:ea typeface="Calibri"/>
                <a:cs typeface="Calibri" pitchFamily="34" charset="0"/>
              </a:rPr>
              <a:t>The MSA process is not tied to </a:t>
            </a:r>
            <a:r>
              <a:rPr lang="en-US" sz="2400" b="1" dirty="0" smtClean="0">
                <a:solidFill>
                  <a:srgbClr val="CF543F">
                    <a:lumMod val="50000"/>
                  </a:srgbClr>
                </a:solidFill>
                <a:latin typeface="Calibri" pitchFamily="34" charset="0"/>
                <a:ea typeface="Calibri"/>
                <a:cs typeface="Calibri" pitchFamily="34" charset="0"/>
              </a:rPr>
              <a:t>how specific </a:t>
            </a:r>
            <a:r>
              <a:rPr lang="en-US" sz="2400" b="1" dirty="0">
                <a:solidFill>
                  <a:srgbClr val="CF543F">
                    <a:lumMod val="50000"/>
                  </a:srgbClr>
                </a:solidFill>
                <a:latin typeface="Calibri" pitchFamily="34" charset="0"/>
                <a:ea typeface="Calibri"/>
                <a:cs typeface="Calibri" pitchFamily="34" charset="0"/>
              </a:rPr>
              <a:t>recovery issues may </a:t>
            </a:r>
            <a:r>
              <a:rPr lang="en-US" sz="2400" b="1" dirty="0" smtClean="0">
                <a:solidFill>
                  <a:srgbClr val="CF543F">
                    <a:lumMod val="50000"/>
                  </a:srgbClr>
                </a:solidFill>
                <a:latin typeface="Calibri" pitchFamily="34" charset="0"/>
                <a:ea typeface="Calibri"/>
                <a:cs typeface="Calibri" pitchFamily="34" charset="0"/>
              </a:rPr>
              <a:t>be addressed </a:t>
            </a:r>
            <a:r>
              <a:rPr lang="en-US" sz="2400" b="1" dirty="0">
                <a:solidFill>
                  <a:srgbClr val="CF543F">
                    <a:lumMod val="50000"/>
                  </a:srgbClr>
                </a:solidFill>
                <a:latin typeface="Calibri" pitchFamily="34" charset="0"/>
                <a:ea typeface="Calibri"/>
                <a:cs typeface="Calibri" pitchFamily="34" charset="0"/>
              </a:rPr>
              <a:t>or resolved. </a:t>
            </a:r>
          </a:p>
          <a:p>
            <a:pPr algn="ctr" defTabSz="914400" fontAlgn="auto">
              <a:lnSpc>
                <a:spcPct val="115000"/>
              </a:lnSpc>
              <a:spcBef>
                <a:spcPts val="0"/>
              </a:spcBef>
              <a:spcAft>
                <a:spcPts val="0"/>
              </a:spcAft>
            </a:pPr>
            <a:endParaRPr lang="en-US" sz="2400" b="1" dirty="0">
              <a:solidFill>
                <a:srgbClr val="CF543F">
                  <a:lumMod val="50000"/>
                </a:srgbClr>
              </a:solidFill>
              <a:latin typeface="Calibri" pitchFamily="34" charset="0"/>
              <a:ea typeface="Calibri"/>
              <a:cs typeface="Calibri" pitchFamily="34" charset="0"/>
            </a:endParaRPr>
          </a:p>
          <a:p>
            <a:pPr algn="ctr" defTabSz="914400" fontAlgn="auto">
              <a:lnSpc>
                <a:spcPct val="115000"/>
              </a:lnSpc>
              <a:spcBef>
                <a:spcPts val="0"/>
              </a:spcBef>
              <a:spcAft>
                <a:spcPts val="0"/>
              </a:spcAft>
            </a:pPr>
            <a:r>
              <a:rPr lang="en-US" sz="2400" b="1" dirty="0">
                <a:solidFill>
                  <a:srgbClr val="CF543F">
                    <a:lumMod val="50000"/>
                  </a:srgbClr>
                </a:solidFill>
                <a:latin typeface="Calibri" pitchFamily="34" charset="0"/>
                <a:ea typeface="Calibri"/>
                <a:cs typeface="Calibri" pitchFamily="34" charset="0"/>
              </a:rPr>
              <a:t>RSF </a:t>
            </a:r>
            <a:r>
              <a:rPr lang="en-US" sz="2400" b="1" dirty="0" smtClean="0">
                <a:solidFill>
                  <a:srgbClr val="CF543F">
                    <a:lumMod val="50000"/>
                  </a:srgbClr>
                </a:solidFill>
                <a:latin typeface="Calibri" pitchFamily="34" charset="0"/>
                <a:ea typeface="Calibri"/>
                <a:cs typeface="Calibri" pitchFamily="34" charset="0"/>
              </a:rPr>
              <a:t>strategic objectives and recovery support </a:t>
            </a:r>
            <a:r>
              <a:rPr lang="en-US" sz="2400" b="1" dirty="0">
                <a:solidFill>
                  <a:srgbClr val="CF543F">
                    <a:lumMod val="50000"/>
                  </a:srgbClr>
                </a:solidFill>
                <a:latin typeface="Calibri" pitchFamily="34" charset="0"/>
                <a:ea typeface="Calibri"/>
                <a:cs typeface="Calibri" pitchFamily="34" charset="0"/>
              </a:rPr>
              <a:t>actions </a:t>
            </a:r>
            <a:r>
              <a:rPr lang="en-US" sz="2400" b="1" dirty="0" smtClean="0">
                <a:solidFill>
                  <a:srgbClr val="CF543F">
                    <a:lumMod val="50000"/>
                  </a:srgbClr>
                </a:solidFill>
                <a:latin typeface="Calibri" pitchFamily="34" charset="0"/>
                <a:ea typeface="Calibri"/>
                <a:cs typeface="Calibri" pitchFamily="34" charset="0"/>
              </a:rPr>
              <a:t>are </a:t>
            </a:r>
            <a:r>
              <a:rPr lang="en-US" sz="2400" b="1" dirty="0">
                <a:solidFill>
                  <a:srgbClr val="CF543F">
                    <a:lumMod val="50000"/>
                  </a:srgbClr>
                </a:solidFill>
                <a:latin typeface="Calibri" pitchFamily="34" charset="0"/>
                <a:ea typeface="Calibri"/>
                <a:cs typeface="Calibri" pitchFamily="34" charset="0"/>
              </a:rPr>
              <a:t>developed later </a:t>
            </a:r>
          </a:p>
          <a:p>
            <a:pPr algn="ctr" defTabSz="914400" fontAlgn="auto">
              <a:lnSpc>
                <a:spcPct val="115000"/>
              </a:lnSpc>
              <a:spcBef>
                <a:spcPts val="0"/>
              </a:spcBef>
              <a:spcAft>
                <a:spcPts val="0"/>
              </a:spcAft>
            </a:pPr>
            <a:r>
              <a:rPr lang="en-US" sz="2400" b="1" dirty="0">
                <a:solidFill>
                  <a:srgbClr val="CF543F">
                    <a:lumMod val="50000"/>
                  </a:srgbClr>
                </a:solidFill>
                <a:latin typeface="Calibri" pitchFamily="34" charset="0"/>
                <a:ea typeface="Calibri"/>
                <a:cs typeface="Calibri" pitchFamily="34" charset="0"/>
              </a:rPr>
              <a:t>in the RSS process</a:t>
            </a:r>
            <a:r>
              <a:rPr lang="en-US" sz="2400" b="1" dirty="0" smtClean="0">
                <a:solidFill>
                  <a:srgbClr val="CF543F">
                    <a:lumMod val="50000"/>
                  </a:srgbClr>
                </a:solidFill>
                <a:latin typeface="Calibri" pitchFamily="34" charset="0"/>
                <a:ea typeface="Calibri"/>
                <a:cs typeface="Calibri" pitchFamily="34" charset="0"/>
              </a:rPr>
              <a:t>.</a:t>
            </a:r>
            <a:endParaRPr lang="en-US" sz="2400" b="1" dirty="0">
              <a:solidFill>
                <a:srgbClr val="CF543F">
                  <a:lumMod val="50000"/>
                </a:srgbClr>
              </a:solidFill>
              <a:latin typeface="Calibri" pitchFamily="34" charset="0"/>
              <a:ea typeface="Calibri"/>
              <a:cs typeface="Calibri" pitchFamily="34" charset="0"/>
            </a:endParaRPr>
          </a:p>
        </p:txBody>
      </p:sp>
    </p:spTree>
    <p:extLst>
      <p:ext uri="{BB962C8B-B14F-4D97-AF65-F5344CB8AC3E}">
        <p14:creationId xmlns:p14="http://schemas.microsoft.com/office/powerpoint/2010/main" val="2432025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5891" y="1752600"/>
            <a:ext cx="7391400" cy="2693045"/>
          </a:xfrm>
          <a:prstGeom prst="rect">
            <a:avLst/>
          </a:prstGeom>
        </p:spPr>
        <p:txBody>
          <a:bodyPr wrap="square">
            <a:spAutoFit/>
          </a:bodyPr>
          <a:lstStyle/>
          <a:p>
            <a:pPr marL="461963" lvl="1" indent="-461963" algn="just" defTabSz="914400" eaLnBrk="0" hangingPunct="0">
              <a:spcBef>
                <a:spcPts val="300"/>
              </a:spcBef>
              <a:spcAft>
                <a:spcPts val="300"/>
              </a:spcAft>
              <a:buFont typeface="Arial" pitchFamily="34" charset="0"/>
              <a:buChar char="•"/>
            </a:pPr>
            <a:r>
              <a:rPr lang="en-US" sz="2200" dirty="0" smtClean="0">
                <a:solidFill>
                  <a:srgbClr val="000000"/>
                </a:solidFill>
                <a:latin typeface="Calibri" pitchFamily="34" charset="0"/>
                <a:ea typeface="Calibri" pitchFamily="34" charset="0"/>
                <a:cs typeface="Calibri" pitchFamily="34" charset="0"/>
              </a:rPr>
              <a:t>Current and anticipated issues and needs which may not be addressed by traditional Federal programs.</a:t>
            </a:r>
          </a:p>
          <a:p>
            <a:pPr marL="461963" indent="-461963" defTabSz="914400" fontAlgn="auto">
              <a:spcBef>
                <a:spcPts val="300"/>
              </a:spcBef>
              <a:spcAft>
                <a:spcPts val="300"/>
              </a:spcAft>
              <a:buFont typeface="Arial" pitchFamily="34" charset="0"/>
              <a:buChar char="•"/>
            </a:pPr>
            <a:r>
              <a:rPr lang="en-US" sz="2200" dirty="0" smtClean="0">
                <a:solidFill>
                  <a:srgbClr val="000000"/>
                </a:solidFill>
                <a:latin typeface="Calibri" pitchFamily="34" charset="0"/>
                <a:ea typeface="Calibri" pitchFamily="34" charset="0"/>
                <a:cs typeface="Calibri" pitchFamily="34" charset="0"/>
              </a:rPr>
              <a:t>Specific jurisdictions that may require enhanced Federal recovery support.</a:t>
            </a:r>
          </a:p>
          <a:p>
            <a:pPr marL="461963" indent="-461963" defTabSz="914400" fontAlgn="auto">
              <a:spcBef>
                <a:spcPts val="300"/>
              </a:spcBef>
              <a:spcAft>
                <a:spcPts val="300"/>
              </a:spcAft>
              <a:buFont typeface="Arial" pitchFamily="34" charset="0"/>
              <a:buChar char="•"/>
            </a:pPr>
            <a:r>
              <a:rPr lang="en-US" sz="2200" dirty="0" smtClean="0">
                <a:solidFill>
                  <a:srgbClr val="000000"/>
                </a:solidFill>
                <a:latin typeface="Calibri" pitchFamily="34" charset="0"/>
                <a:ea typeface="Calibri" pitchFamily="34" charset="0"/>
                <a:cs typeface="Calibri" pitchFamily="34" charset="0"/>
              </a:rPr>
              <a:t>Any area-wide or overarching, multi-sector recovery issues.</a:t>
            </a:r>
          </a:p>
          <a:p>
            <a:pPr marL="461963" lvl="1" indent="-461963" defTabSz="914400" fontAlgn="auto">
              <a:spcBef>
                <a:spcPts val="300"/>
              </a:spcBef>
              <a:spcAft>
                <a:spcPts val="300"/>
              </a:spcAft>
              <a:buFont typeface="Arial" pitchFamily="34" charset="0"/>
              <a:buChar char="•"/>
            </a:pPr>
            <a:r>
              <a:rPr lang="en-US" sz="2200" dirty="0" smtClean="0">
                <a:solidFill>
                  <a:srgbClr val="000000"/>
                </a:solidFill>
                <a:latin typeface="Calibri" pitchFamily="34" charset="0"/>
                <a:ea typeface="Calibri" pitchFamily="34" charset="0"/>
                <a:cs typeface="Calibri" pitchFamily="34" charset="0"/>
              </a:rPr>
              <a:t>Potential opportunities for improving  sustainability and resiliency against future disasters.</a:t>
            </a:r>
          </a:p>
        </p:txBody>
      </p:sp>
      <p:sp>
        <p:nvSpPr>
          <p:cNvPr id="6" name="Rectangle 5"/>
          <p:cNvSpPr/>
          <p:nvPr/>
        </p:nvSpPr>
        <p:spPr>
          <a:xfrm>
            <a:off x="228600" y="154454"/>
            <a:ext cx="7620000" cy="1200329"/>
          </a:xfrm>
          <a:prstGeom prst="rect">
            <a:avLst/>
          </a:prstGeom>
        </p:spPr>
        <p:txBody>
          <a:bodyPr wrap="square">
            <a:spAutoFit/>
          </a:bodyPr>
          <a:lstStyle/>
          <a:p>
            <a:pPr defTabSz="914400" fontAlgn="auto">
              <a:spcBef>
                <a:spcPts val="0"/>
              </a:spcBef>
              <a:spcAft>
                <a:spcPts val="0"/>
              </a:spcAft>
            </a:pPr>
            <a:r>
              <a:rPr lang="en-US" sz="3600" b="1" dirty="0" smtClean="0">
                <a:solidFill>
                  <a:schemeClr val="tx2"/>
                </a:solidFill>
                <a:latin typeface="Calibri" pitchFamily="34" charset="0"/>
                <a:cs typeface="Calibri" pitchFamily="34" charset="0"/>
              </a:rPr>
              <a:t>What Kind of Information Does the </a:t>
            </a:r>
          </a:p>
          <a:p>
            <a:pPr defTabSz="914400" fontAlgn="auto">
              <a:spcBef>
                <a:spcPts val="0"/>
              </a:spcBef>
              <a:spcAft>
                <a:spcPts val="0"/>
              </a:spcAft>
            </a:pPr>
            <a:r>
              <a:rPr lang="en-US" sz="3600" b="1" dirty="0" smtClean="0">
                <a:solidFill>
                  <a:schemeClr val="tx2"/>
                </a:solidFill>
                <a:latin typeface="Calibri" pitchFamily="34" charset="0"/>
                <a:cs typeface="Calibri" pitchFamily="34" charset="0"/>
              </a:rPr>
              <a:t>MSA Process Capture?</a:t>
            </a:r>
            <a:endParaRPr lang="en-US" sz="3600" b="1"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2806507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838200" y="2150747"/>
            <a:ext cx="7813964" cy="2780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fontAlgn="auto">
              <a:spcBef>
                <a:spcPts val="0"/>
              </a:spcBef>
              <a:spcAft>
                <a:spcPts val="200"/>
              </a:spcAft>
            </a:pPr>
            <a:endParaRPr lang="en-US" sz="2000" b="1" dirty="0">
              <a:solidFill>
                <a:srgbClr val="000000"/>
              </a:solidFill>
              <a:latin typeface="Calibri" pitchFamily="34" charset="0"/>
              <a:ea typeface="Times New Roman"/>
              <a:cs typeface="Calibri" pitchFamily="34" charset="0"/>
            </a:endParaRPr>
          </a:p>
          <a:p>
            <a:pPr algn="ctr" defTabSz="914400" fontAlgn="auto">
              <a:spcBef>
                <a:spcPts val="0"/>
              </a:spcBef>
              <a:spcAft>
                <a:spcPts val="200"/>
              </a:spcAft>
            </a:pPr>
            <a:endParaRPr lang="en-US" sz="2000" b="1" dirty="0">
              <a:solidFill>
                <a:srgbClr val="000000"/>
              </a:solidFill>
              <a:latin typeface="Calibri" pitchFamily="34" charset="0"/>
              <a:ea typeface="Times New Roman"/>
              <a:cs typeface="Calibri" pitchFamily="34" charset="0"/>
            </a:endParaRPr>
          </a:p>
          <a:p>
            <a:pPr algn="ctr" defTabSz="914400" fontAlgn="auto">
              <a:spcBef>
                <a:spcPts val="0"/>
              </a:spcBef>
              <a:spcAft>
                <a:spcPts val="200"/>
              </a:spcAft>
            </a:pPr>
            <a:endParaRPr lang="en-US" sz="2000" b="1" dirty="0">
              <a:solidFill>
                <a:srgbClr val="000000"/>
              </a:solidFill>
              <a:latin typeface="Calibri" pitchFamily="34" charset="0"/>
              <a:ea typeface="Times New Roman"/>
              <a:cs typeface="Calibri" pitchFamily="34" charset="0"/>
            </a:endParaRPr>
          </a:p>
          <a:p>
            <a:pPr algn="ctr" defTabSz="914400" fontAlgn="auto">
              <a:spcBef>
                <a:spcPts val="0"/>
              </a:spcBef>
              <a:spcAft>
                <a:spcPts val="200"/>
              </a:spcAft>
            </a:pPr>
            <a:endParaRPr lang="en-US" sz="2000" b="1" dirty="0">
              <a:solidFill>
                <a:srgbClr val="000000"/>
              </a:solidFill>
              <a:latin typeface="Calibri" pitchFamily="34" charset="0"/>
              <a:ea typeface="Times New Roman"/>
              <a:cs typeface="Calibri" pitchFamily="34" charset="0"/>
            </a:endParaRPr>
          </a:p>
          <a:p>
            <a:pPr algn="ctr" defTabSz="914400" fontAlgn="auto">
              <a:lnSpc>
                <a:spcPct val="115000"/>
              </a:lnSpc>
              <a:spcBef>
                <a:spcPts val="0"/>
              </a:spcBef>
              <a:spcAft>
                <a:spcPts val="200"/>
              </a:spcAft>
            </a:pPr>
            <a:endParaRPr lang="en-US" sz="2000" dirty="0">
              <a:solidFill>
                <a:srgbClr val="000000"/>
              </a:solidFill>
              <a:latin typeface="Calibri" pitchFamily="34" charset="0"/>
              <a:ea typeface="Calibri"/>
              <a:cs typeface="Calibri" pitchFamily="34" charset="0"/>
            </a:endParaRPr>
          </a:p>
          <a:p>
            <a:pPr algn="ctr" defTabSz="914400" fontAlgn="auto">
              <a:spcBef>
                <a:spcPts val="0"/>
              </a:spcBef>
              <a:spcAft>
                <a:spcPts val="200"/>
              </a:spcAft>
            </a:pPr>
            <a:r>
              <a:rPr lang="en-US" sz="2000" dirty="0">
                <a:solidFill>
                  <a:srgbClr val="000000"/>
                </a:solidFill>
                <a:latin typeface="Calibri" pitchFamily="34" charset="0"/>
                <a:ea typeface="Times New Roman"/>
                <a:cs typeface="Calibri" pitchFamily="34" charset="0"/>
              </a:rPr>
              <a:t> </a:t>
            </a:r>
            <a:endParaRPr lang="en-US" sz="2000" dirty="0">
              <a:solidFill>
                <a:srgbClr val="000000"/>
              </a:solidFill>
              <a:latin typeface="Calibri" pitchFamily="34" charset="0"/>
              <a:ea typeface="Calibri"/>
              <a:cs typeface="Calibri" pitchFamily="34" charset="0"/>
            </a:endParaRPr>
          </a:p>
          <a:p>
            <a:pPr marL="338138" algn="ctr" defTabSz="914400" fontAlgn="auto">
              <a:spcBef>
                <a:spcPts val="0"/>
              </a:spcBef>
              <a:spcAft>
                <a:spcPts val="200"/>
              </a:spcAft>
            </a:pPr>
            <a:endParaRPr lang="en-US" sz="2000" dirty="0">
              <a:solidFill>
                <a:srgbClr val="000000"/>
              </a:solidFill>
              <a:latin typeface="Calibri" pitchFamily="34" charset="0"/>
              <a:ea typeface="Calibri"/>
              <a:cs typeface="Calibri" pitchFamily="34" charset="0"/>
            </a:endParaRPr>
          </a:p>
          <a:p>
            <a:pPr marL="228600" algn="ctr" defTabSz="914400" fontAlgn="auto">
              <a:spcBef>
                <a:spcPts val="0"/>
              </a:spcBef>
              <a:spcAft>
                <a:spcPts val="200"/>
              </a:spcAft>
            </a:pPr>
            <a:r>
              <a:rPr lang="en-US" sz="2000" dirty="0">
                <a:solidFill>
                  <a:srgbClr val="000000"/>
                </a:solidFill>
                <a:latin typeface="Calibri" pitchFamily="34" charset="0"/>
                <a:ea typeface="Times New Roman"/>
                <a:cs typeface="Calibri" pitchFamily="34" charset="0"/>
              </a:rPr>
              <a:t> </a:t>
            </a:r>
            <a:endParaRPr lang="en-US" sz="2000" dirty="0">
              <a:solidFill>
                <a:prstClr val="black"/>
              </a:solidFill>
              <a:latin typeface="Calibri" pitchFamily="34" charset="0"/>
              <a:cs typeface="Calibri" pitchFamily="34" charset="0"/>
            </a:endParaRPr>
          </a:p>
        </p:txBody>
      </p:sp>
      <p:sp>
        <p:nvSpPr>
          <p:cNvPr id="5" name="Rectangle 4"/>
          <p:cNvSpPr/>
          <p:nvPr/>
        </p:nvSpPr>
        <p:spPr>
          <a:xfrm>
            <a:off x="546495" y="1143000"/>
            <a:ext cx="7931728" cy="4124206"/>
          </a:xfrm>
          <a:prstGeom prst="rect">
            <a:avLst/>
          </a:prstGeom>
        </p:spPr>
        <p:txBody>
          <a:bodyPr wrap="square">
            <a:spAutoFit/>
          </a:bodyPr>
          <a:lstStyle/>
          <a:p>
            <a:pPr marL="514350" indent="-514350" defTabSz="914400" fontAlgn="auto">
              <a:spcBef>
                <a:spcPts val="0"/>
              </a:spcBef>
              <a:spcAft>
                <a:spcPts val="400"/>
              </a:spcAft>
              <a:buFont typeface="+mj-lt"/>
              <a:buAutoNum type="romanUcPeriod"/>
            </a:pPr>
            <a:r>
              <a:rPr lang="en-US" sz="2200" b="1" dirty="0">
                <a:latin typeface="Calibri" pitchFamily="34" charset="0"/>
                <a:ea typeface="Times New Roman"/>
                <a:cs typeface="Calibri" pitchFamily="34" charset="0"/>
              </a:rPr>
              <a:t>Background and Current </a:t>
            </a:r>
            <a:r>
              <a:rPr lang="en-US" sz="2200" b="1" dirty="0" smtClean="0">
                <a:latin typeface="Calibri" pitchFamily="34" charset="0"/>
                <a:ea typeface="Times New Roman"/>
                <a:cs typeface="Calibri" pitchFamily="34" charset="0"/>
              </a:rPr>
              <a:t>Situation</a:t>
            </a:r>
            <a:r>
              <a:rPr lang="en-US" sz="2200" dirty="0" smtClean="0">
                <a:latin typeface="Calibri" pitchFamily="34" charset="0"/>
                <a:ea typeface="Times New Roman"/>
                <a:cs typeface="Calibri" pitchFamily="34" charset="0"/>
              </a:rPr>
              <a:t> </a:t>
            </a:r>
            <a:endParaRPr lang="en-US" sz="2200" dirty="0">
              <a:latin typeface="Calibri" pitchFamily="34" charset="0"/>
              <a:ea typeface="Times New Roman"/>
              <a:cs typeface="Calibri" pitchFamily="34" charset="0"/>
            </a:endParaRPr>
          </a:p>
          <a:p>
            <a:pPr marL="514350" indent="-514350" defTabSz="914400" fontAlgn="auto">
              <a:spcBef>
                <a:spcPts val="0"/>
              </a:spcBef>
              <a:spcAft>
                <a:spcPts val="400"/>
              </a:spcAft>
              <a:buFont typeface="+mj-lt"/>
              <a:buAutoNum type="romanUcPeriod"/>
            </a:pPr>
            <a:r>
              <a:rPr lang="en-US" sz="2200" b="1" dirty="0" smtClean="0">
                <a:latin typeface="Calibri" pitchFamily="34" charset="0"/>
                <a:ea typeface="Times New Roman"/>
                <a:cs typeface="Calibri" pitchFamily="34" charset="0"/>
              </a:rPr>
              <a:t>Methodology</a:t>
            </a:r>
            <a:endParaRPr lang="en-US" sz="2200" dirty="0">
              <a:latin typeface="Calibri" pitchFamily="34" charset="0"/>
              <a:ea typeface="Calibri"/>
              <a:cs typeface="Calibri" pitchFamily="34" charset="0"/>
            </a:endParaRPr>
          </a:p>
          <a:p>
            <a:pPr lvl="1" defTabSz="914400" fontAlgn="auto">
              <a:spcBef>
                <a:spcPts val="0"/>
              </a:spcBef>
              <a:spcAft>
                <a:spcPts val="400"/>
              </a:spcAft>
            </a:pPr>
            <a:r>
              <a:rPr lang="en-US" sz="2200" dirty="0" smtClean="0">
                <a:latin typeface="Calibri" pitchFamily="34" charset="0"/>
                <a:ea typeface="Calibri"/>
                <a:cs typeface="Calibri" pitchFamily="34" charset="0"/>
              </a:rPr>
              <a:t>Description of the data collection and </a:t>
            </a:r>
            <a:r>
              <a:rPr lang="en-US" sz="2200" dirty="0">
                <a:latin typeface="Calibri" pitchFamily="34" charset="0"/>
                <a:ea typeface="Calibri"/>
                <a:cs typeface="Calibri" pitchFamily="34" charset="0"/>
              </a:rPr>
              <a:t>analysis process that the </a:t>
            </a:r>
            <a:r>
              <a:rPr lang="en-US" sz="2200" dirty="0" smtClean="0">
                <a:latin typeface="Calibri" pitchFamily="34" charset="0"/>
                <a:ea typeface="Calibri"/>
                <a:cs typeface="Calibri" pitchFamily="34" charset="0"/>
              </a:rPr>
              <a:t>RSFs </a:t>
            </a:r>
            <a:r>
              <a:rPr lang="en-US" sz="2200" dirty="0">
                <a:latin typeface="Calibri" pitchFamily="34" charset="0"/>
                <a:ea typeface="Calibri"/>
                <a:cs typeface="Calibri" pitchFamily="34" charset="0"/>
              </a:rPr>
              <a:t>followed in </a:t>
            </a:r>
            <a:r>
              <a:rPr lang="en-US" sz="2200" dirty="0" smtClean="0">
                <a:latin typeface="Calibri" pitchFamily="34" charset="0"/>
                <a:ea typeface="Calibri"/>
                <a:cs typeface="Calibri" pitchFamily="34" charset="0"/>
              </a:rPr>
              <a:t>their (quick-glance) assessment</a:t>
            </a:r>
            <a:r>
              <a:rPr lang="en-US" sz="2200" dirty="0">
                <a:latin typeface="Calibri" pitchFamily="34" charset="0"/>
                <a:ea typeface="Calibri"/>
                <a:cs typeface="Calibri" pitchFamily="34" charset="0"/>
              </a:rPr>
              <a:t>.</a:t>
            </a:r>
          </a:p>
          <a:p>
            <a:pPr marL="514350" indent="-514350" defTabSz="914400" fontAlgn="auto">
              <a:spcBef>
                <a:spcPts val="0"/>
              </a:spcBef>
              <a:spcAft>
                <a:spcPts val="400"/>
              </a:spcAft>
              <a:buFont typeface="+mj-lt"/>
              <a:buAutoNum type="romanUcPeriod"/>
            </a:pPr>
            <a:r>
              <a:rPr lang="en-US" sz="2200" b="1" dirty="0">
                <a:latin typeface="Calibri" pitchFamily="34" charset="0"/>
                <a:ea typeface="Times New Roman"/>
                <a:cs typeface="Calibri" pitchFamily="34" charset="0"/>
              </a:rPr>
              <a:t>RSF </a:t>
            </a:r>
            <a:r>
              <a:rPr lang="en-US" sz="2200" b="1" dirty="0" smtClean="0">
                <a:latin typeface="Calibri" pitchFamily="34" charset="0"/>
                <a:ea typeface="Times New Roman"/>
                <a:cs typeface="Calibri" pitchFamily="34" charset="0"/>
              </a:rPr>
              <a:t>Findings</a:t>
            </a:r>
            <a:r>
              <a:rPr lang="en-US" sz="2200" dirty="0" smtClean="0">
                <a:latin typeface="Calibri" pitchFamily="34" charset="0"/>
                <a:ea typeface="Times New Roman"/>
                <a:cs typeface="Calibri" pitchFamily="34" charset="0"/>
              </a:rPr>
              <a:t> </a:t>
            </a:r>
            <a:endParaRPr lang="en-US" sz="2200" dirty="0">
              <a:latin typeface="Calibri" pitchFamily="34" charset="0"/>
              <a:ea typeface="Calibri"/>
              <a:cs typeface="Calibri" pitchFamily="34" charset="0"/>
            </a:endParaRPr>
          </a:p>
          <a:p>
            <a:pPr marL="457200" lvl="2" defTabSz="914400" fontAlgn="auto">
              <a:spcBef>
                <a:spcPts val="0"/>
              </a:spcBef>
              <a:spcAft>
                <a:spcPts val="400"/>
              </a:spcAft>
            </a:pPr>
            <a:r>
              <a:rPr lang="en-US" sz="2200" dirty="0" smtClean="0">
                <a:latin typeface="Calibri" pitchFamily="34" charset="0"/>
                <a:ea typeface="Calibri"/>
                <a:cs typeface="Calibri" pitchFamily="34" charset="0"/>
              </a:rPr>
              <a:t>Outlines </a:t>
            </a:r>
            <a:r>
              <a:rPr lang="en-US" sz="2200" dirty="0">
                <a:latin typeface="Calibri" pitchFamily="34" charset="0"/>
                <a:ea typeface="Calibri"/>
                <a:cs typeface="Calibri" pitchFamily="34" charset="0"/>
              </a:rPr>
              <a:t>recovery </a:t>
            </a:r>
            <a:r>
              <a:rPr lang="en-US" sz="2200" dirty="0" smtClean="0">
                <a:latin typeface="Calibri" pitchFamily="34" charset="0"/>
                <a:ea typeface="Calibri"/>
                <a:cs typeface="Calibri" pitchFamily="34" charset="0"/>
              </a:rPr>
              <a:t>issues and needs </a:t>
            </a:r>
            <a:r>
              <a:rPr lang="en-US" sz="2200" dirty="0">
                <a:latin typeface="Calibri" pitchFamily="34" charset="0"/>
                <a:ea typeface="Calibri"/>
                <a:cs typeface="Calibri" pitchFamily="34" charset="0"/>
              </a:rPr>
              <a:t>that the assessment </a:t>
            </a:r>
            <a:r>
              <a:rPr lang="en-US" sz="2200" dirty="0" smtClean="0">
                <a:latin typeface="Calibri" pitchFamily="34" charset="0"/>
                <a:ea typeface="Calibri"/>
                <a:cs typeface="Calibri" pitchFamily="34" charset="0"/>
              </a:rPr>
              <a:t>revealed, and the potential implications </a:t>
            </a:r>
            <a:r>
              <a:rPr lang="en-US" sz="2200" dirty="0">
                <a:latin typeface="Calibri" pitchFamily="34" charset="0"/>
                <a:ea typeface="Calibri"/>
                <a:cs typeface="Calibri" pitchFamily="34" charset="0"/>
              </a:rPr>
              <a:t>of such findings.</a:t>
            </a:r>
          </a:p>
          <a:p>
            <a:pPr marL="514350" indent="-514350" defTabSz="914400" fontAlgn="auto">
              <a:spcBef>
                <a:spcPts val="0"/>
              </a:spcBef>
              <a:spcAft>
                <a:spcPts val="400"/>
              </a:spcAft>
              <a:buFont typeface="+mj-lt"/>
              <a:buAutoNum type="romanUcPeriod"/>
            </a:pPr>
            <a:r>
              <a:rPr lang="en-US" sz="2200" b="1" dirty="0" smtClean="0">
                <a:latin typeface="Calibri" pitchFamily="34" charset="0"/>
                <a:ea typeface="Times New Roman"/>
                <a:cs typeface="Calibri" pitchFamily="34" charset="0"/>
              </a:rPr>
              <a:t>Resources (Optional)</a:t>
            </a:r>
            <a:endParaRPr lang="en-US" sz="2200" b="1" dirty="0">
              <a:latin typeface="Calibri" pitchFamily="34" charset="0"/>
              <a:ea typeface="Times New Roman"/>
              <a:cs typeface="Calibri" pitchFamily="34" charset="0"/>
            </a:endParaRPr>
          </a:p>
          <a:p>
            <a:pPr lvl="1" defTabSz="914400" fontAlgn="auto">
              <a:spcBef>
                <a:spcPts val="0"/>
              </a:spcBef>
              <a:spcAft>
                <a:spcPts val="400"/>
              </a:spcAft>
            </a:pPr>
            <a:r>
              <a:rPr lang="en-US" sz="2200" dirty="0" smtClean="0">
                <a:latin typeface="Calibri" pitchFamily="34" charset="0"/>
                <a:ea typeface="Times New Roman"/>
                <a:cs typeface="Calibri" pitchFamily="34" charset="0"/>
              </a:rPr>
              <a:t>May </a:t>
            </a:r>
            <a:r>
              <a:rPr lang="en-US" sz="2200" dirty="0">
                <a:latin typeface="Calibri" pitchFamily="34" charset="0"/>
                <a:ea typeface="Times New Roman"/>
                <a:cs typeface="Calibri" pitchFamily="34" charset="0"/>
              </a:rPr>
              <a:t>feature the local and governmental capacity and other resiliency indicators </a:t>
            </a:r>
            <a:r>
              <a:rPr lang="en-US" sz="2200" dirty="0" smtClean="0">
                <a:latin typeface="Calibri" pitchFamily="34" charset="0"/>
                <a:ea typeface="Times New Roman"/>
                <a:cs typeface="Calibri" pitchFamily="34" charset="0"/>
              </a:rPr>
              <a:t>that </a:t>
            </a:r>
            <a:r>
              <a:rPr lang="en-US" sz="2200" dirty="0">
                <a:latin typeface="Calibri" pitchFamily="34" charset="0"/>
                <a:ea typeface="Times New Roman"/>
                <a:cs typeface="Calibri" pitchFamily="34" charset="0"/>
              </a:rPr>
              <a:t>characterize the </a:t>
            </a:r>
            <a:r>
              <a:rPr lang="en-US" sz="2200" dirty="0" smtClean="0">
                <a:latin typeface="Calibri" pitchFamily="34" charset="0"/>
                <a:ea typeface="Times New Roman"/>
                <a:cs typeface="Calibri" pitchFamily="34" charset="0"/>
              </a:rPr>
              <a:t>State/Tribal and local </a:t>
            </a:r>
            <a:r>
              <a:rPr lang="en-US" sz="2200" dirty="0">
                <a:latin typeface="Calibri" pitchFamily="34" charset="0"/>
                <a:ea typeface="Times New Roman"/>
                <a:cs typeface="Calibri" pitchFamily="34" charset="0"/>
              </a:rPr>
              <a:t>ability to address their recovery issues.</a:t>
            </a:r>
          </a:p>
        </p:txBody>
      </p:sp>
      <p:sp>
        <p:nvSpPr>
          <p:cNvPr id="6" name="Rectangle 5"/>
          <p:cNvSpPr/>
          <p:nvPr/>
        </p:nvSpPr>
        <p:spPr>
          <a:xfrm>
            <a:off x="381000" y="132922"/>
            <a:ext cx="7239000" cy="692049"/>
          </a:xfrm>
          <a:prstGeom prst="rect">
            <a:avLst/>
          </a:prstGeom>
        </p:spPr>
        <p:txBody>
          <a:bodyPr wrap="square">
            <a:spAutoFit/>
          </a:bodyPr>
          <a:lstStyle/>
          <a:p>
            <a:pPr defTabSz="914400" fontAlgn="auto">
              <a:lnSpc>
                <a:spcPct val="115000"/>
              </a:lnSpc>
              <a:spcBef>
                <a:spcPts val="0"/>
              </a:spcBef>
              <a:spcAft>
                <a:spcPts val="200"/>
              </a:spcAft>
            </a:pPr>
            <a:r>
              <a:rPr lang="en-US" sz="3600" b="1" dirty="0" smtClean="0">
                <a:solidFill>
                  <a:schemeClr val="tx2"/>
                </a:solidFill>
                <a:latin typeface="Calibri" pitchFamily="34" charset="0"/>
                <a:ea typeface="Times New Roman"/>
                <a:cs typeface="Calibri" pitchFamily="34" charset="0"/>
              </a:rPr>
              <a:t>MSA Executive Summary Outline</a:t>
            </a:r>
            <a:endParaRPr lang="en-US" sz="3600" b="1" dirty="0">
              <a:solidFill>
                <a:schemeClr val="tx2"/>
              </a:solidFill>
              <a:latin typeface="Calibri" pitchFamily="34" charset="0"/>
              <a:ea typeface="Times New Roman"/>
              <a:cs typeface="Calibri" pitchFamily="34" charset="0"/>
            </a:endParaRPr>
          </a:p>
        </p:txBody>
      </p:sp>
    </p:spTree>
    <p:extLst>
      <p:ext uri="{BB962C8B-B14F-4D97-AF65-F5344CB8AC3E}">
        <p14:creationId xmlns:p14="http://schemas.microsoft.com/office/powerpoint/2010/main" val="1435449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121"/>
          <p:cNvSpPr/>
          <p:nvPr/>
        </p:nvSpPr>
        <p:spPr>
          <a:xfrm>
            <a:off x="2895600" y="381000"/>
            <a:ext cx="3962400" cy="6477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defTabSz="914163" fontAlgn="auto">
              <a:spcBef>
                <a:spcPts val="0"/>
              </a:spcBef>
              <a:spcAft>
                <a:spcPts val="0"/>
              </a:spcAft>
              <a:defRPr/>
            </a:pPr>
            <a:endParaRPr lang="en-US" sz="1200" dirty="0">
              <a:solidFill>
                <a:prstClr val="black"/>
              </a:solidFill>
            </a:endParaRPr>
          </a:p>
        </p:txBody>
      </p:sp>
      <p:sp>
        <p:nvSpPr>
          <p:cNvPr id="124" name="Rectangle 123"/>
          <p:cNvSpPr/>
          <p:nvPr/>
        </p:nvSpPr>
        <p:spPr>
          <a:xfrm>
            <a:off x="6858000" y="381000"/>
            <a:ext cx="2286000" cy="6477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defTabSz="914163" fontAlgn="auto">
              <a:spcBef>
                <a:spcPts val="0"/>
              </a:spcBef>
              <a:spcAft>
                <a:spcPts val="0"/>
              </a:spcAft>
              <a:defRPr/>
            </a:pPr>
            <a:endParaRPr lang="en-US">
              <a:solidFill>
                <a:prstClr val="white"/>
              </a:solidFill>
            </a:endParaRPr>
          </a:p>
        </p:txBody>
      </p:sp>
      <p:sp>
        <p:nvSpPr>
          <p:cNvPr id="121" name="Rectangle 120"/>
          <p:cNvSpPr/>
          <p:nvPr/>
        </p:nvSpPr>
        <p:spPr>
          <a:xfrm>
            <a:off x="20638" y="381000"/>
            <a:ext cx="2874962" cy="6477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defTabSz="914163" fontAlgn="auto">
              <a:spcBef>
                <a:spcPts val="0"/>
              </a:spcBef>
              <a:spcAft>
                <a:spcPts val="0"/>
              </a:spcAft>
              <a:defRPr/>
            </a:pPr>
            <a:endParaRPr lang="en-US" dirty="0">
              <a:solidFill>
                <a:prstClr val="white"/>
              </a:solidFill>
            </a:endParaRPr>
          </a:p>
        </p:txBody>
      </p:sp>
      <p:sp>
        <p:nvSpPr>
          <p:cNvPr id="5" name="Flowchart: Process 4"/>
          <p:cNvSpPr/>
          <p:nvPr/>
        </p:nvSpPr>
        <p:spPr>
          <a:xfrm>
            <a:off x="1773238" y="990600"/>
            <a:ext cx="83185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FCO or RA Activates Advance Evaluation  Team (AET)</a:t>
            </a:r>
          </a:p>
        </p:txBody>
      </p:sp>
      <p:sp>
        <p:nvSpPr>
          <p:cNvPr id="6" name="Flowchart: Process 5"/>
          <p:cNvSpPr/>
          <p:nvPr/>
        </p:nvSpPr>
        <p:spPr>
          <a:xfrm>
            <a:off x="3505200" y="4271963"/>
            <a:ext cx="665163" cy="72548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RSF Appoints Field Coordinator</a:t>
            </a:r>
          </a:p>
        </p:txBody>
      </p:sp>
      <p:sp>
        <p:nvSpPr>
          <p:cNvPr id="8" name="Flowchart: Process 7"/>
          <p:cNvSpPr/>
          <p:nvPr/>
        </p:nvSpPr>
        <p:spPr>
          <a:xfrm>
            <a:off x="3100388" y="2065338"/>
            <a:ext cx="996950" cy="96043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FDRC &amp; RSF support is warranted; FDRC</a:t>
            </a:r>
          </a:p>
          <a:p>
            <a:pPr algn="ctr" defTabSz="914163" fontAlgn="auto">
              <a:spcBef>
                <a:spcPts val="0"/>
              </a:spcBef>
              <a:spcAft>
                <a:spcPts val="0"/>
              </a:spcAft>
              <a:defRPr/>
            </a:pPr>
            <a:r>
              <a:rPr lang="en-US" sz="1000" dirty="0">
                <a:solidFill>
                  <a:prstClr val="white"/>
                </a:solidFill>
              </a:rPr>
              <a:t> &amp; relevant RSFs are activated </a:t>
            </a:r>
          </a:p>
        </p:txBody>
      </p:sp>
      <p:sp>
        <p:nvSpPr>
          <p:cNvPr id="10" name="Flowchart: Decision 9"/>
          <p:cNvSpPr/>
          <p:nvPr/>
        </p:nvSpPr>
        <p:spPr>
          <a:xfrm>
            <a:off x="1524000" y="2133600"/>
            <a:ext cx="1330325" cy="823913"/>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defTabSz="914163" fontAlgn="auto">
              <a:spcBef>
                <a:spcPts val="0"/>
              </a:spcBef>
              <a:spcAft>
                <a:spcPts val="0"/>
              </a:spcAft>
              <a:defRPr/>
            </a:pPr>
            <a:r>
              <a:rPr lang="en-US" sz="1000" b="1" dirty="0">
                <a:solidFill>
                  <a:prstClr val="black"/>
                </a:solidFill>
              </a:rPr>
              <a:t>Advance Team Recommend Support</a:t>
            </a:r>
          </a:p>
        </p:txBody>
      </p:sp>
      <p:sp>
        <p:nvSpPr>
          <p:cNvPr id="11" name="Flowchart: Terminator 10"/>
          <p:cNvSpPr/>
          <p:nvPr/>
        </p:nvSpPr>
        <p:spPr>
          <a:xfrm>
            <a:off x="1544638" y="3252788"/>
            <a:ext cx="1289050" cy="685800"/>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lIns="91416" tIns="45707" rIns="91416" bIns="45707" anchor="ctr"/>
          <a:lstStyle/>
          <a:p>
            <a:pPr algn="ctr" defTabSz="914163" fontAlgn="auto">
              <a:spcBef>
                <a:spcPts val="0"/>
              </a:spcBef>
              <a:spcAft>
                <a:spcPts val="0"/>
              </a:spcAft>
              <a:defRPr/>
            </a:pPr>
            <a:r>
              <a:rPr lang="en-US" sz="1000" b="1" dirty="0">
                <a:solidFill>
                  <a:prstClr val="white"/>
                </a:solidFill>
              </a:rPr>
              <a:t>No  FDRC or RSF  Recovery Support Warranted</a:t>
            </a:r>
          </a:p>
        </p:txBody>
      </p:sp>
      <p:sp>
        <p:nvSpPr>
          <p:cNvPr id="12" name="Flowchart: Decision 11"/>
          <p:cNvSpPr/>
          <p:nvPr/>
        </p:nvSpPr>
        <p:spPr>
          <a:xfrm>
            <a:off x="3059113" y="3255963"/>
            <a:ext cx="1081087" cy="731837"/>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defTabSz="914163" fontAlgn="auto">
              <a:spcBef>
                <a:spcPts val="0"/>
              </a:spcBef>
              <a:spcAft>
                <a:spcPts val="0"/>
              </a:spcAft>
              <a:defRPr/>
            </a:pPr>
            <a:r>
              <a:rPr lang="en-US" sz="1000" b="1" dirty="0">
                <a:solidFill>
                  <a:prstClr val="black"/>
                </a:solidFill>
              </a:rPr>
              <a:t>FDRC Activates RSFs</a:t>
            </a:r>
          </a:p>
        </p:txBody>
      </p:sp>
      <p:cxnSp>
        <p:nvCxnSpPr>
          <p:cNvPr id="16" name="Straight Arrow Connector 15"/>
          <p:cNvCxnSpPr>
            <a:stCxn id="5" idx="2"/>
            <a:endCxn id="10" idx="0"/>
          </p:cNvCxnSpPr>
          <p:nvPr/>
        </p:nvCxnSpPr>
        <p:spPr>
          <a:xfrm flipH="1">
            <a:off x="2189163" y="1905000"/>
            <a:ext cx="0" cy="228600"/>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2"/>
            <a:endCxn id="11" idx="0"/>
          </p:cNvCxnSpPr>
          <p:nvPr/>
        </p:nvCxnSpPr>
        <p:spPr>
          <a:xfrm>
            <a:off x="2189163" y="2957513"/>
            <a:ext cx="0" cy="295275"/>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3"/>
            <a:endCxn id="8" idx="1"/>
          </p:cNvCxnSpPr>
          <p:nvPr/>
        </p:nvCxnSpPr>
        <p:spPr>
          <a:xfrm>
            <a:off x="2854325" y="2546350"/>
            <a:ext cx="246063" cy="0"/>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2"/>
            <a:endCxn id="12" idx="0"/>
          </p:cNvCxnSpPr>
          <p:nvPr/>
        </p:nvCxnSpPr>
        <p:spPr>
          <a:xfrm>
            <a:off x="3598863" y="3025775"/>
            <a:ext cx="0" cy="230188"/>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Flowchart: Process 29"/>
          <p:cNvSpPr/>
          <p:nvPr/>
        </p:nvSpPr>
        <p:spPr>
          <a:xfrm>
            <a:off x="4451350" y="3238500"/>
            <a:ext cx="1081088" cy="762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RSFs remotely provide &amp; monitor need for recovery support</a:t>
            </a:r>
          </a:p>
        </p:txBody>
      </p:sp>
      <p:sp>
        <p:nvSpPr>
          <p:cNvPr id="32" name="Flowchart: Process 31"/>
          <p:cNvSpPr/>
          <p:nvPr/>
        </p:nvSpPr>
        <p:spPr>
          <a:xfrm>
            <a:off x="5969000" y="4603750"/>
            <a:ext cx="76200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Development of Recovery Support Strategy (RSS)</a:t>
            </a:r>
          </a:p>
        </p:txBody>
      </p:sp>
      <p:sp>
        <p:nvSpPr>
          <p:cNvPr id="17425" name="TextBox 37"/>
          <p:cNvSpPr txBox="1">
            <a:spLocks noChangeArrowheads="1"/>
          </p:cNvSpPr>
          <p:nvPr/>
        </p:nvSpPr>
        <p:spPr bwMode="auto">
          <a:xfrm>
            <a:off x="3657600" y="3962400"/>
            <a:ext cx="18256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eaLnBrk="1" hangingPunct="1"/>
            <a:r>
              <a:rPr lang="en-US" sz="1000" b="1">
                <a:solidFill>
                  <a:srgbClr val="595959"/>
                </a:solidFill>
                <a:latin typeface="Calibri" pitchFamily="34" charset="0"/>
              </a:rPr>
              <a:t>Yes</a:t>
            </a:r>
          </a:p>
        </p:txBody>
      </p:sp>
      <p:cxnSp>
        <p:nvCxnSpPr>
          <p:cNvPr id="43" name="Straight Arrow Connector 42"/>
          <p:cNvCxnSpPr>
            <a:stCxn id="12" idx="3"/>
            <a:endCxn id="30" idx="1"/>
          </p:cNvCxnSpPr>
          <p:nvPr/>
        </p:nvCxnSpPr>
        <p:spPr>
          <a:xfrm flipV="1">
            <a:off x="4140200" y="3619500"/>
            <a:ext cx="311150" cy="1588"/>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427" name="TextBox 43"/>
          <p:cNvSpPr txBox="1">
            <a:spLocks noChangeArrowheads="1"/>
          </p:cNvSpPr>
          <p:nvPr/>
        </p:nvSpPr>
        <p:spPr bwMode="auto">
          <a:xfrm>
            <a:off x="4181475" y="3455988"/>
            <a:ext cx="15398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eaLnBrk="1" hangingPunct="1"/>
            <a:r>
              <a:rPr lang="en-US" sz="1000" b="1">
                <a:solidFill>
                  <a:srgbClr val="595959"/>
                </a:solidFill>
                <a:latin typeface="Calibri" pitchFamily="34" charset="0"/>
              </a:rPr>
              <a:t>No</a:t>
            </a:r>
          </a:p>
        </p:txBody>
      </p:sp>
      <p:sp>
        <p:nvSpPr>
          <p:cNvPr id="58" name="Flowchart: Process 57"/>
          <p:cNvSpPr/>
          <p:nvPr/>
        </p:nvSpPr>
        <p:spPr>
          <a:xfrm>
            <a:off x="90488" y="990600"/>
            <a:ext cx="1419225"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RSF National Coordinators Maintain Situational Awareness of Potential Recovery  Concerns</a:t>
            </a:r>
          </a:p>
        </p:txBody>
      </p:sp>
      <p:sp>
        <p:nvSpPr>
          <p:cNvPr id="75" name="Rectangle 74"/>
          <p:cNvSpPr/>
          <p:nvPr/>
        </p:nvSpPr>
        <p:spPr>
          <a:xfrm>
            <a:off x="4714875" y="4605338"/>
            <a:ext cx="998538" cy="909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Mission Scoping Identifies level of effort necessary to initiate recovery support</a:t>
            </a:r>
          </a:p>
        </p:txBody>
      </p:sp>
      <p:sp>
        <p:nvSpPr>
          <p:cNvPr id="17430" name="TextBox 84"/>
          <p:cNvSpPr txBox="1">
            <a:spLocks noChangeArrowheads="1"/>
          </p:cNvSpPr>
          <p:nvPr/>
        </p:nvSpPr>
        <p:spPr bwMode="auto">
          <a:xfrm>
            <a:off x="2781300" y="2370138"/>
            <a:ext cx="1825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eaLnBrk="1" hangingPunct="1"/>
            <a:r>
              <a:rPr lang="en-US" sz="1000" b="1">
                <a:solidFill>
                  <a:srgbClr val="595959"/>
                </a:solidFill>
                <a:latin typeface="Calibri" pitchFamily="34" charset="0"/>
              </a:rPr>
              <a:t>Yes</a:t>
            </a:r>
          </a:p>
        </p:txBody>
      </p:sp>
      <p:sp>
        <p:nvSpPr>
          <p:cNvPr id="17431" name="TextBox 85"/>
          <p:cNvSpPr txBox="1">
            <a:spLocks noChangeArrowheads="1"/>
          </p:cNvSpPr>
          <p:nvPr/>
        </p:nvSpPr>
        <p:spPr bwMode="auto">
          <a:xfrm>
            <a:off x="1939925" y="2967038"/>
            <a:ext cx="1524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eaLnBrk="1" hangingPunct="1"/>
            <a:r>
              <a:rPr lang="en-US" sz="1000" b="1">
                <a:solidFill>
                  <a:srgbClr val="595959"/>
                </a:solidFill>
                <a:latin typeface="Calibri" pitchFamily="34" charset="0"/>
              </a:rPr>
              <a:t>No</a:t>
            </a:r>
          </a:p>
        </p:txBody>
      </p:sp>
      <p:sp>
        <p:nvSpPr>
          <p:cNvPr id="110" name="Flowchart: Process 109"/>
          <p:cNvSpPr/>
          <p:nvPr/>
        </p:nvSpPr>
        <p:spPr>
          <a:xfrm>
            <a:off x="6959600" y="4603750"/>
            <a:ext cx="60960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Kickoff &amp; Implement RSS</a:t>
            </a:r>
          </a:p>
        </p:txBody>
      </p:sp>
      <p:sp>
        <p:nvSpPr>
          <p:cNvPr id="17433" name="TextBox 118"/>
          <p:cNvSpPr txBox="1">
            <a:spLocks noChangeArrowheads="1"/>
          </p:cNvSpPr>
          <p:nvPr/>
        </p:nvSpPr>
        <p:spPr bwMode="auto">
          <a:xfrm>
            <a:off x="0" y="469900"/>
            <a:ext cx="28956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eaLnBrk="1" hangingPunct="1"/>
            <a:r>
              <a:rPr lang="en-US" sz="1300" b="1">
                <a:solidFill>
                  <a:srgbClr val="17375E"/>
                </a:solidFill>
                <a:latin typeface="Calibri" pitchFamily="34" charset="0"/>
              </a:rPr>
              <a:t>INITIAL SCOPING OF NEEDS PHASE</a:t>
            </a:r>
          </a:p>
          <a:p>
            <a:pPr algn="ctr" eaLnBrk="1" hangingPunct="1"/>
            <a:r>
              <a:rPr lang="en-US" sz="1100" b="1">
                <a:solidFill>
                  <a:srgbClr val="17375E"/>
                </a:solidFill>
                <a:latin typeface="Calibri" pitchFamily="34" charset="0"/>
              </a:rPr>
              <a:t>5 – 14 days after becoming mission ready</a:t>
            </a:r>
          </a:p>
        </p:txBody>
      </p:sp>
      <p:sp>
        <p:nvSpPr>
          <p:cNvPr id="17434" name="TextBox 125"/>
          <p:cNvSpPr txBox="1">
            <a:spLocks noChangeArrowheads="1"/>
          </p:cNvSpPr>
          <p:nvPr/>
        </p:nvSpPr>
        <p:spPr bwMode="auto">
          <a:xfrm>
            <a:off x="6858000" y="469900"/>
            <a:ext cx="22860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eaLnBrk="1" hangingPunct="1"/>
            <a:r>
              <a:rPr lang="en-US" sz="1300" b="1">
                <a:solidFill>
                  <a:srgbClr val="17375E"/>
                </a:solidFill>
                <a:latin typeface="Calibri" pitchFamily="34" charset="0"/>
              </a:rPr>
              <a:t>IMPLEMENTATION PHASE</a:t>
            </a:r>
          </a:p>
          <a:p>
            <a:pPr algn="ctr" eaLnBrk="1" hangingPunct="1"/>
            <a:r>
              <a:rPr lang="en-US" sz="1100" b="1">
                <a:solidFill>
                  <a:srgbClr val="17375E"/>
                </a:solidFill>
                <a:latin typeface="Calibri" pitchFamily="34" charset="0"/>
              </a:rPr>
              <a:t>3 months to 5 years after completing the RSS</a:t>
            </a:r>
          </a:p>
        </p:txBody>
      </p:sp>
      <p:sp>
        <p:nvSpPr>
          <p:cNvPr id="17435" name="TextBox 126"/>
          <p:cNvSpPr txBox="1">
            <a:spLocks noChangeArrowheads="1"/>
          </p:cNvSpPr>
          <p:nvPr/>
        </p:nvSpPr>
        <p:spPr bwMode="auto">
          <a:xfrm>
            <a:off x="3365500" y="469900"/>
            <a:ext cx="30353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eaLnBrk="1" hangingPunct="1"/>
            <a:r>
              <a:rPr lang="en-US" sz="1300" b="1">
                <a:solidFill>
                  <a:srgbClr val="17375E"/>
                </a:solidFill>
                <a:latin typeface="Calibri" pitchFamily="34" charset="0"/>
              </a:rPr>
              <a:t>MSA &amp; RSS DEVELOPMENT PHASE</a:t>
            </a:r>
          </a:p>
          <a:p>
            <a:pPr algn="ctr" eaLnBrk="1" hangingPunct="1"/>
            <a:r>
              <a:rPr lang="en-US" sz="1100" b="1">
                <a:solidFill>
                  <a:srgbClr val="17375E"/>
                </a:solidFill>
                <a:latin typeface="Calibri" pitchFamily="34" charset="0"/>
              </a:rPr>
              <a:t>1 – 3 months after determining need for FDRC</a:t>
            </a:r>
          </a:p>
        </p:txBody>
      </p:sp>
      <p:sp>
        <p:nvSpPr>
          <p:cNvPr id="131" name="Left-Right Arrow 130"/>
          <p:cNvSpPr/>
          <p:nvPr/>
        </p:nvSpPr>
        <p:spPr>
          <a:xfrm>
            <a:off x="0" y="6248400"/>
            <a:ext cx="9144000" cy="625475"/>
          </a:xfrm>
          <a:prstGeom prst="leftRightArrow">
            <a:avLst>
              <a:gd name="adj1" fmla="val 50000"/>
              <a:gd name="adj2" fmla="val 68956"/>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defTabSz="914163" fontAlgn="auto">
              <a:spcBef>
                <a:spcPts val="0"/>
              </a:spcBef>
              <a:spcAft>
                <a:spcPts val="0"/>
              </a:spcAft>
              <a:defRPr/>
            </a:pPr>
            <a:r>
              <a:rPr lang="en-US" b="1" dirty="0">
                <a:solidFill>
                  <a:prstClr val="white"/>
                </a:solidFill>
              </a:rPr>
              <a:t>STATE/TRIBAL/LOCAL COORDINATION &amp; INVOLVEMENT</a:t>
            </a:r>
          </a:p>
        </p:txBody>
      </p:sp>
      <p:sp>
        <p:nvSpPr>
          <p:cNvPr id="49" name="Flowchart: Process 48"/>
          <p:cNvSpPr/>
          <p:nvPr/>
        </p:nvSpPr>
        <p:spPr>
          <a:xfrm>
            <a:off x="3505200" y="5181600"/>
            <a:ext cx="665163" cy="7254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Mission Scoping Initiated</a:t>
            </a:r>
          </a:p>
        </p:txBody>
      </p:sp>
      <p:cxnSp>
        <p:nvCxnSpPr>
          <p:cNvPr id="50" name="Straight Connector 49"/>
          <p:cNvCxnSpPr>
            <a:stCxn id="6" idx="2"/>
            <a:endCxn id="49" idx="0"/>
          </p:cNvCxnSpPr>
          <p:nvPr/>
        </p:nvCxnSpPr>
        <p:spPr>
          <a:xfrm>
            <a:off x="3836988" y="4997450"/>
            <a:ext cx="0" cy="18415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12" idx="2"/>
            <a:endCxn id="6" idx="1"/>
          </p:cNvCxnSpPr>
          <p:nvPr/>
        </p:nvCxnSpPr>
        <p:spPr>
          <a:xfrm rot="5400000">
            <a:off x="3228182" y="4264818"/>
            <a:ext cx="647700" cy="93663"/>
          </a:xfrm>
          <a:prstGeom prst="bentConnector4">
            <a:avLst>
              <a:gd name="adj1" fmla="val 21969"/>
              <a:gd name="adj2" fmla="val 34331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2" name="Elbow Connector 71"/>
          <p:cNvCxnSpPr>
            <a:stCxn id="12" idx="2"/>
            <a:endCxn id="49" idx="1"/>
          </p:cNvCxnSpPr>
          <p:nvPr/>
        </p:nvCxnSpPr>
        <p:spPr>
          <a:xfrm rot="5400000">
            <a:off x="2773363" y="4719637"/>
            <a:ext cx="1557338" cy="93663"/>
          </a:xfrm>
          <a:prstGeom prst="bentConnector4">
            <a:avLst>
              <a:gd name="adj1" fmla="val 8682"/>
              <a:gd name="adj2" fmla="val 34331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Elbow Connector 75"/>
          <p:cNvCxnSpPr>
            <a:stCxn id="6" idx="3"/>
            <a:endCxn id="75" idx="1"/>
          </p:cNvCxnSpPr>
          <p:nvPr/>
        </p:nvCxnSpPr>
        <p:spPr>
          <a:xfrm>
            <a:off x="4170363" y="4635500"/>
            <a:ext cx="544512" cy="425450"/>
          </a:xfrm>
          <a:prstGeom prst="bentConnector3">
            <a:avLst>
              <a:gd name="adj1" fmla="val 50000"/>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Elbow Connector 78"/>
          <p:cNvCxnSpPr>
            <a:stCxn id="49" idx="3"/>
            <a:endCxn id="75" idx="1"/>
          </p:cNvCxnSpPr>
          <p:nvPr/>
        </p:nvCxnSpPr>
        <p:spPr>
          <a:xfrm flipV="1">
            <a:off x="4170363" y="5060950"/>
            <a:ext cx="544512" cy="484188"/>
          </a:xfrm>
          <a:prstGeom prst="bentConnector3">
            <a:avLst>
              <a:gd name="adj1" fmla="val 50000"/>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Flowchart: Process 44"/>
          <p:cNvSpPr/>
          <p:nvPr/>
        </p:nvSpPr>
        <p:spPr>
          <a:xfrm>
            <a:off x="7721600" y="4603750"/>
            <a:ext cx="60960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Track, Monitor &amp; Deliver Assistance</a:t>
            </a:r>
          </a:p>
        </p:txBody>
      </p:sp>
      <p:cxnSp>
        <p:nvCxnSpPr>
          <p:cNvPr id="46" name="Straight Arrow Connector 45"/>
          <p:cNvCxnSpPr>
            <a:stCxn id="32" idx="3"/>
            <a:endCxn id="110" idx="1"/>
          </p:cNvCxnSpPr>
          <p:nvPr/>
        </p:nvCxnSpPr>
        <p:spPr>
          <a:xfrm>
            <a:off x="6731000" y="5060950"/>
            <a:ext cx="228600" cy="0"/>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10" idx="3"/>
            <a:endCxn id="45" idx="1"/>
          </p:cNvCxnSpPr>
          <p:nvPr/>
        </p:nvCxnSpPr>
        <p:spPr>
          <a:xfrm>
            <a:off x="7569200" y="5060950"/>
            <a:ext cx="152400" cy="0"/>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75" idx="3"/>
            <a:endCxn id="32" idx="1"/>
          </p:cNvCxnSpPr>
          <p:nvPr/>
        </p:nvCxnSpPr>
        <p:spPr>
          <a:xfrm>
            <a:off x="5713413" y="5060950"/>
            <a:ext cx="255587" cy="0"/>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Curved Up Arrow 51"/>
          <p:cNvSpPr/>
          <p:nvPr/>
        </p:nvSpPr>
        <p:spPr>
          <a:xfrm>
            <a:off x="6350000" y="5791200"/>
            <a:ext cx="1143000" cy="533400"/>
          </a:xfrm>
          <a:prstGeom prst="curved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63" fontAlgn="auto">
              <a:spcBef>
                <a:spcPts val="0"/>
              </a:spcBef>
              <a:spcAft>
                <a:spcPts val="0"/>
              </a:spcAft>
              <a:defRPr/>
            </a:pPr>
            <a:endParaRPr lang="en-US">
              <a:solidFill>
                <a:prstClr val="black"/>
              </a:solidFill>
            </a:endParaRPr>
          </a:p>
        </p:txBody>
      </p:sp>
      <p:sp>
        <p:nvSpPr>
          <p:cNvPr id="56" name="Curved Up Arrow 55"/>
          <p:cNvSpPr/>
          <p:nvPr/>
        </p:nvSpPr>
        <p:spPr>
          <a:xfrm rot="10800000">
            <a:off x="6273800" y="3810000"/>
            <a:ext cx="1143000" cy="533400"/>
          </a:xfrm>
          <a:prstGeom prst="curved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63" fontAlgn="auto">
              <a:spcBef>
                <a:spcPts val="0"/>
              </a:spcBef>
              <a:spcAft>
                <a:spcPts val="0"/>
              </a:spcAft>
              <a:defRPr/>
            </a:pPr>
            <a:endParaRPr lang="en-US">
              <a:solidFill>
                <a:prstClr val="black"/>
              </a:solidFill>
            </a:endParaRPr>
          </a:p>
        </p:txBody>
      </p:sp>
      <p:sp>
        <p:nvSpPr>
          <p:cNvPr id="57" name="Flowchart: Process 56"/>
          <p:cNvSpPr/>
          <p:nvPr/>
        </p:nvSpPr>
        <p:spPr>
          <a:xfrm>
            <a:off x="6324600" y="3429000"/>
            <a:ext cx="1143000" cy="228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RSS Update Loop</a:t>
            </a:r>
          </a:p>
        </p:txBody>
      </p:sp>
      <p:sp>
        <p:nvSpPr>
          <p:cNvPr id="17450" name="TextBox 47"/>
          <p:cNvSpPr txBox="1">
            <a:spLocks noChangeArrowheads="1"/>
          </p:cNvSpPr>
          <p:nvPr/>
        </p:nvSpPr>
        <p:spPr bwMode="auto">
          <a:xfrm>
            <a:off x="0" y="0"/>
            <a:ext cx="739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0000"/>
                </a:solidFill>
                <a:latin typeface="Calibri" pitchFamily="34" charset="0"/>
                <a:cs typeface="Helvetica" pitchFamily="34" charset="0"/>
              </a:rPr>
              <a:t>FDRC/RSF Mission Scoping</a:t>
            </a:r>
          </a:p>
        </p:txBody>
      </p:sp>
      <p:sp>
        <p:nvSpPr>
          <p:cNvPr id="2" name="Rounded Rectangle 1"/>
          <p:cNvSpPr/>
          <p:nvPr/>
        </p:nvSpPr>
        <p:spPr>
          <a:xfrm>
            <a:off x="2873375" y="1752600"/>
            <a:ext cx="4772025" cy="4648200"/>
          </a:xfrm>
          <a:prstGeom prst="roundRect">
            <a:avLst/>
          </a:prstGeom>
          <a:noFill/>
          <a:ln w="508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Flowchart: Process 66"/>
          <p:cNvSpPr/>
          <p:nvPr/>
        </p:nvSpPr>
        <p:spPr>
          <a:xfrm>
            <a:off x="8483600" y="4603750"/>
            <a:ext cx="60960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Transition &amp; Return to Steady-State</a:t>
            </a:r>
          </a:p>
        </p:txBody>
      </p:sp>
      <p:cxnSp>
        <p:nvCxnSpPr>
          <p:cNvPr id="68" name="Straight Arrow Connector 67"/>
          <p:cNvCxnSpPr>
            <a:stCxn id="45" idx="3"/>
            <a:endCxn id="67" idx="1"/>
          </p:cNvCxnSpPr>
          <p:nvPr/>
        </p:nvCxnSpPr>
        <p:spPr>
          <a:xfrm>
            <a:off x="8331200" y="5060950"/>
            <a:ext cx="152400" cy="0"/>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8" idx="3"/>
            <a:endCxn id="5" idx="1"/>
          </p:cNvCxnSpPr>
          <p:nvPr/>
        </p:nvCxnSpPr>
        <p:spPr>
          <a:xfrm>
            <a:off x="1509713" y="1447800"/>
            <a:ext cx="263525"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5219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auto">
              <a:spcBef>
                <a:spcPts val="0"/>
              </a:spcBef>
              <a:spcAft>
                <a:spcPts val="0"/>
              </a:spcAft>
            </a:pPr>
            <a:endParaRPr lang="en-US" dirty="0">
              <a:solidFill>
                <a:prstClr val="black"/>
              </a:solidFill>
              <a:latin typeface="Century Gothic"/>
            </a:endParaRPr>
          </a:p>
        </p:txBody>
      </p:sp>
      <p:sp>
        <p:nvSpPr>
          <p:cNvPr id="8" name="Rectangle 7"/>
          <p:cNvSpPr/>
          <p:nvPr/>
        </p:nvSpPr>
        <p:spPr>
          <a:xfrm>
            <a:off x="990600" y="1066800"/>
            <a:ext cx="7315200" cy="304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447800" y="1486287"/>
            <a:ext cx="6400800" cy="2018913"/>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lvl="0" algn="ctr" defTabSz="914400" fontAlgn="auto">
              <a:spcBef>
                <a:spcPts val="0"/>
              </a:spcBef>
              <a:spcAft>
                <a:spcPts val="0"/>
              </a:spcAft>
            </a:pPr>
            <a:endParaRPr lang="en-US" sz="3200" b="1" dirty="0" smtClean="0">
              <a:solidFill>
                <a:prstClr val="black"/>
              </a:solidFill>
              <a:latin typeface="Calibri" pitchFamily="34" charset="0"/>
              <a:ea typeface="ＭＳ Ｐゴシック" charset="-128"/>
            </a:endParaRPr>
          </a:p>
          <a:p>
            <a:pPr algn="ctr" defTabSz="914400" fontAlgn="auto">
              <a:spcBef>
                <a:spcPts val="0"/>
              </a:spcBef>
              <a:spcAft>
                <a:spcPts val="0"/>
              </a:spcAft>
            </a:pPr>
            <a:r>
              <a:rPr lang="en-US" sz="3200" b="1" dirty="0" smtClean="0">
                <a:solidFill>
                  <a:schemeClr val="tx1"/>
                </a:solidFill>
                <a:latin typeface="Calibri" pitchFamily="34" charset="0"/>
              </a:rPr>
              <a:t>Recovery Support Strategy</a:t>
            </a:r>
          </a:p>
          <a:p>
            <a:pPr algn="ctr" defTabSz="914400" fontAlgn="auto">
              <a:spcBef>
                <a:spcPts val="0"/>
              </a:spcBef>
              <a:spcAft>
                <a:spcPts val="0"/>
              </a:spcAft>
            </a:pPr>
            <a:r>
              <a:rPr lang="en-US" sz="3200" b="1" dirty="0" smtClean="0">
                <a:solidFill>
                  <a:schemeClr val="tx1"/>
                </a:solidFill>
                <a:latin typeface="Calibri" pitchFamily="34" charset="0"/>
              </a:rPr>
              <a:t>Overview</a:t>
            </a:r>
            <a:endParaRPr lang="en-US" sz="3200" b="1" dirty="0" smtClean="0">
              <a:solidFill>
                <a:schemeClr val="tx1"/>
              </a:solidFill>
              <a:latin typeface="Calibri" pitchFamily="34" charset="0"/>
              <a:ea typeface="ＭＳ Ｐゴシック" charset="-128"/>
            </a:endParaRPr>
          </a:p>
          <a:p>
            <a:pPr algn="ctr"/>
            <a:endParaRPr lang="en-US" dirty="0"/>
          </a:p>
        </p:txBody>
      </p:sp>
    </p:spTree>
    <p:extLst>
      <p:ext uri="{BB962C8B-B14F-4D97-AF65-F5344CB8AC3E}">
        <p14:creationId xmlns:p14="http://schemas.microsoft.com/office/powerpoint/2010/main" val="4009504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52400"/>
            <a:ext cx="8151617" cy="1200329"/>
          </a:xfrm>
          <a:prstGeom prst="rect">
            <a:avLst/>
          </a:prstGeom>
        </p:spPr>
        <p:txBody>
          <a:bodyPr wrap="square">
            <a:spAutoFit/>
          </a:bodyPr>
          <a:lstStyle/>
          <a:p>
            <a:pPr defTabSz="914400" fontAlgn="auto">
              <a:spcBef>
                <a:spcPts val="0"/>
              </a:spcBef>
              <a:spcAft>
                <a:spcPts val="0"/>
              </a:spcAft>
            </a:pPr>
            <a:r>
              <a:rPr lang="en-US" sz="3600" b="1" dirty="0">
                <a:solidFill>
                  <a:schemeClr val="tx2"/>
                </a:solidFill>
                <a:latin typeface="Calibri" pitchFamily="34" charset="0"/>
                <a:cs typeface="Calibri" pitchFamily="34" charset="0"/>
              </a:rPr>
              <a:t>What is the Recovery Support Strategy (RSS)?</a:t>
            </a: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auto">
              <a:spcBef>
                <a:spcPts val="0"/>
              </a:spcBef>
              <a:spcAft>
                <a:spcPts val="0"/>
              </a:spcAft>
            </a:pPr>
            <a:endParaRPr lang="en-US" dirty="0">
              <a:solidFill>
                <a:prstClr val="black"/>
              </a:solidFill>
              <a:latin typeface="Century Gothic"/>
            </a:endParaRPr>
          </a:p>
        </p:txBody>
      </p:sp>
      <p:sp>
        <p:nvSpPr>
          <p:cNvPr id="8" name="Rectangle 4"/>
          <p:cNvSpPr>
            <a:spLocks noChangeArrowheads="1"/>
          </p:cNvSpPr>
          <p:nvPr/>
        </p:nvSpPr>
        <p:spPr bwMode="auto">
          <a:xfrm>
            <a:off x="838200" y="1447800"/>
            <a:ext cx="7770617"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61963" lvl="1" indent="-461963" defTabSz="914400" eaLnBrk="0" hangingPunct="0">
              <a:spcBef>
                <a:spcPts val="600"/>
              </a:spcBef>
              <a:spcAft>
                <a:spcPts val="600"/>
              </a:spcAft>
              <a:buFont typeface="Arial" pitchFamily="34" charset="0"/>
              <a:buChar char="•"/>
            </a:pPr>
            <a:r>
              <a:rPr lang="en-US" sz="2200" dirty="0" smtClean="0">
                <a:solidFill>
                  <a:prstClr val="black"/>
                </a:solidFill>
                <a:latin typeface="Calibri" pitchFamily="34" charset="0"/>
                <a:ea typeface="Calibri" pitchFamily="34" charset="0"/>
                <a:cs typeface="Calibri" pitchFamily="34" charset="0"/>
              </a:rPr>
              <a:t>The RSS outlines how RSF departments and agencies support the recovery efforts of state/tribal and local governments.</a:t>
            </a:r>
          </a:p>
          <a:p>
            <a:pPr marL="461963" lvl="1" indent="-461963" defTabSz="914400" eaLnBrk="0" hangingPunct="0">
              <a:spcBef>
                <a:spcPts val="600"/>
              </a:spcBef>
              <a:spcAft>
                <a:spcPts val="600"/>
              </a:spcAft>
              <a:buFont typeface="Arial" pitchFamily="34" charset="0"/>
              <a:buChar char="•"/>
            </a:pPr>
            <a:r>
              <a:rPr lang="en-US" sz="2200" dirty="0" smtClean="0">
                <a:solidFill>
                  <a:prstClr val="black"/>
                </a:solidFill>
                <a:latin typeface="Calibri" pitchFamily="34" charset="0"/>
                <a:ea typeface="Calibri" pitchFamily="34" charset="0"/>
                <a:cs typeface="Calibri" pitchFamily="34" charset="0"/>
              </a:rPr>
              <a:t>The RSS serves as a way to communicate federal recovery support strategies to recovery partners.</a:t>
            </a:r>
          </a:p>
        </p:txBody>
      </p:sp>
      <p:sp>
        <p:nvSpPr>
          <p:cNvPr id="7" name="Text Box 7"/>
          <p:cNvSpPr txBox="1">
            <a:spLocks noChangeArrowheads="1"/>
          </p:cNvSpPr>
          <p:nvPr/>
        </p:nvSpPr>
        <p:spPr bwMode="auto">
          <a:xfrm>
            <a:off x="6800799" y="3342344"/>
            <a:ext cx="1982983" cy="1786622"/>
          </a:xfrm>
          <a:prstGeom prst="roundRect">
            <a:avLst>
              <a:gd name="adj" fmla="val 15740"/>
            </a:avLst>
          </a:prstGeom>
          <a:solidFill>
            <a:schemeClr val="tx2">
              <a:lumMod val="20000"/>
              <a:lumOff val="80000"/>
            </a:schemeClr>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style>
          <a:lnRef idx="1">
            <a:schemeClr val="accent5"/>
          </a:lnRef>
          <a:fillRef idx="2">
            <a:schemeClr val="accent5"/>
          </a:fillRef>
          <a:effectRef idx="1">
            <a:schemeClr val="accent5"/>
          </a:effectRef>
          <a:fontRef idx="minor">
            <a:schemeClr val="dk1"/>
          </a:fontRef>
        </p:style>
        <p:txBody>
          <a:bodyPr rot="0" vert="horz" wrap="square" lIns="0" tIns="91440" rIns="0" bIns="91440" anchor="ctr" anchorCtr="0" upright="1">
            <a:noAutofit/>
          </a:bodyPr>
          <a:lstStyle/>
          <a:p>
            <a:pPr algn="ctr" defTabSz="914400" fontAlgn="auto">
              <a:lnSpc>
                <a:spcPct val="115000"/>
              </a:lnSpc>
              <a:spcBef>
                <a:spcPts val="0"/>
              </a:spcBef>
              <a:spcAft>
                <a:spcPts val="0"/>
              </a:spcAft>
            </a:pPr>
            <a:r>
              <a:rPr lang="en-US" sz="1400" dirty="0">
                <a:solidFill>
                  <a:srgbClr val="632423"/>
                </a:solidFill>
                <a:ea typeface="Times New Roman"/>
                <a:cs typeface="Calibri"/>
              </a:rPr>
              <a:t> </a:t>
            </a:r>
            <a:endParaRPr lang="en-US" sz="1400" dirty="0">
              <a:solidFill>
                <a:srgbClr val="000000"/>
              </a:solidFill>
              <a:ea typeface="Calibri"/>
              <a:cs typeface="Times New Roman"/>
            </a:endParaRPr>
          </a:p>
          <a:p>
            <a:pPr algn="ctr" defTabSz="914400" fontAlgn="auto">
              <a:spcBef>
                <a:spcPts val="0"/>
              </a:spcBef>
              <a:spcAft>
                <a:spcPts val="0"/>
              </a:spcAft>
            </a:pPr>
            <a:r>
              <a:rPr lang="en-US" sz="2200" b="1" dirty="0">
                <a:solidFill>
                  <a:schemeClr val="tx1"/>
                </a:solidFill>
                <a:latin typeface="Calibri" pitchFamily="34" charset="0"/>
                <a:ea typeface="Times New Roman"/>
                <a:cs typeface="Calibri"/>
              </a:rPr>
              <a:t>The RSS is </a:t>
            </a:r>
            <a:r>
              <a:rPr lang="en-US" sz="2200" b="1" u="sng" dirty="0">
                <a:solidFill>
                  <a:schemeClr val="tx1"/>
                </a:solidFill>
                <a:latin typeface="Calibri" pitchFamily="34" charset="0"/>
                <a:ea typeface="Times New Roman"/>
                <a:cs typeface="Calibri"/>
              </a:rPr>
              <a:t>not</a:t>
            </a:r>
            <a:r>
              <a:rPr lang="en-US" sz="2200" b="1" dirty="0">
                <a:solidFill>
                  <a:schemeClr val="tx1"/>
                </a:solidFill>
                <a:latin typeface="Calibri" pitchFamily="34" charset="0"/>
                <a:ea typeface="Times New Roman"/>
                <a:cs typeface="Calibri"/>
              </a:rPr>
              <a:t> a state or local recovery plan.</a:t>
            </a:r>
          </a:p>
          <a:p>
            <a:pPr defTabSz="914400" fontAlgn="auto">
              <a:lnSpc>
                <a:spcPct val="115000"/>
              </a:lnSpc>
              <a:spcBef>
                <a:spcPts val="0"/>
              </a:spcBef>
              <a:spcAft>
                <a:spcPts val="0"/>
              </a:spcAft>
            </a:pPr>
            <a:r>
              <a:rPr lang="en-US" sz="1000" i="1" dirty="0">
                <a:solidFill>
                  <a:srgbClr val="632423"/>
                </a:solidFill>
                <a:latin typeface="Cambria"/>
                <a:ea typeface="Times New Roman"/>
                <a:cs typeface="Times New Roman"/>
              </a:rPr>
              <a:t> </a:t>
            </a:r>
            <a:endParaRPr lang="en-US" sz="1100" dirty="0">
              <a:solidFill>
                <a:srgbClr val="000000"/>
              </a:solidFill>
              <a:ea typeface="Calibri"/>
              <a:cs typeface="Times New Roman"/>
            </a:endParaRPr>
          </a:p>
        </p:txBody>
      </p:sp>
      <p:sp>
        <p:nvSpPr>
          <p:cNvPr id="9" name="Rectangle 4"/>
          <p:cNvSpPr>
            <a:spLocks noChangeArrowheads="1"/>
          </p:cNvSpPr>
          <p:nvPr/>
        </p:nvSpPr>
        <p:spPr bwMode="auto">
          <a:xfrm>
            <a:off x="838198" y="3048000"/>
            <a:ext cx="594181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61963" lvl="1" indent="-461963" defTabSz="914400" eaLnBrk="0" hangingPunct="0">
              <a:spcBef>
                <a:spcPts val="600"/>
              </a:spcBef>
              <a:spcAft>
                <a:spcPts val="600"/>
              </a:spcAft>
              <a:buFont typeface="Arial" pitchFamily="34" charset="0"/>
              <a:buChar char="•"/>
            </a:pPr>
            <a:r>
              <a:rPr lang="en-US" sz="2200" dirty="0" smtClean="0">
                <a:solidFill>
                  <a:prstClr val="black"/>
                </a:solidFill>
                <a:latin typeface="Calibri" pitchFamily="34" charset="0"/>
                <a:ea typeface="Calibri" pitchFamily="34" charset="0"/>
                <a:cs typeface="Calibri" pitchFamily="34" charset="0"/>
              </a:rPr>
              <a:t>The </a:t>
            </a:r>
            <a:r>
              <a:rPr lang="en-US" sz="2200" dirty="0">
                <a:solidFill>
                  <a:prstClr val="black"/>
                </a:solidFill>
                <a:latin typeface="Calibri" pitchFamily="34" charset="0"/>
                <a:ea typeface="Calibri" pitchFamily="34" charset="0"/>
                <a:cs typeface="Calibri" pitchFamily="34" charset="0"/>
              </a:rPr>
              <a:t>RSS serves as a problem-solving platform that helps to integrate, organize, sequence, and manage RSF support </a:t>
            </a:r>
            <a:r>
              <a:rPr lang="en-US" sz="2200" dirty="0" smtClean="0">
                <a:solidFill>
                  <a:prstClr val="black"/>
                </a:solidFill>
                <a:latin typeface="Calibri" pitchFamily="34" charset="0"/>
                <a:ea typeface="Calibri" pitchFamily="34" charset="0"/>
                <a:cs typeface="Calibri" pitchFamily="34" charset="0"/>
              </a:rPr>
              <a:t>actions </a:t>
            </a:r>
            <a:r>
              <a:rPr lang="en-US" sz="2200" dirty="0">
                <a:solidFill>
                  <a:prstClr val="black"/>
                </a:solidFill>
                <a:latin typeface="Calibri" pitchFamily="34" charset="0"/>
                <a:ea typeface="Calibri" pitchFamily="34" charset="0"/>
                <a:cs typeface="Calibri" pitchFamily="34" charset="0"/>
              </a:rPr>
              <a:t>and resources.</a:t>
            </a:r>
          </a:p>
        </p:txBody>
      </p:sp>
    </p:spTree>
    <p:extLst>
      <p:ext uri="{BB962C8B-B14F-4D97-AF65-F5344CB8AC3E}">
        <p14:creationId xmlns:p14="http://schemas.microsoft.com/office/powerpoint/2010/main" val="2374974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6694" y="228377"/>
            <a:ext cx="8151617" cy="1200329"/>
          </a:xfrm>
          <a:prstGeom prst="rect">
            <a:avLst/>
          </a:prstGeom>
        </p:spPr>
        <p:txBody>
          <a:bodyPr wrap="square">
            <a:spAutoFit/>
          </a:bodyPr>
          <a:lstStyle/>
          <a:p>
            <a:pPr defTabSz="914400" fontAlgn="auto">
              <a:spcBef>
                <a:spcPts val="0"/>
              </a:spcBef>
              <a:spcAft>
                <a:spcPts val="0"/>
              </a:spcAft>
            </a:pPr>
            <a:r>
              <a:rPr lang="en-US" sz="3600" b="1" dirty="0" smtClean="0">
                <a:solidFill>
                  <a:schemeClr val="tx2"/>
                </a:solidFill>
                <a:latin typeface="Calibri" pitchFamily="34" charset="0"/>
                <a:cs typeface="Calibri" pitchFamily="34" charset="0"/>
              </a:rPr>
              <a:t>Why Do We Need a </a:t>
            </a:r>
            <a:r>
              <a:rPr lang="en-US" sz="3600" b="1" dirty="0">
                <a:solidFill>
                  <a:schemeClr val="tx2"/>
                </a:solidFill>
                <a:latin typeface="Calibri" pitchFamily="34" charset="0"/>
                <a:cs typeface="Calibri" pitchFamily="34" charset="0"/>
              </a:rPr>
              <a:t>Recovery Support </a:t>
            </a:r>
            <a:r>
              <a:rPr lang="en-US" sz="3600" b="1" dirty="0" smtClean="0">
                <a:solidFill>
                  <a:schemeClr val="tx2"/>
                </a:solidFill>
                <a:latin typeface="Calibri" pitchFamily="34" charset="0"/>
                <a:cs typeface="Calibri" pitchFamily="34" charset="0"/>
              </a:rPr>
              <a:t>Strategy?</a:t>
            </a:r>
            <a:endParaRPr lang="en-US" sz="3600" b="1" dirty="0">
              <a:solidFill>
                <a:schemeClr val="tx2"/>
              </a:solidFill>
              <a:latin typeface="Calibri" pitchFamily="34" charset="0"/>
              <a:cs typeface="Calibri" pitchFamily="34" charset="0"/>
            </a:endParaRPr>
          </a:p>
        </p:txBody>
      </p:sp>
      <p:sp>
        <p:nvSpPr>
          <p:cNvPr id="5" name="Rectangle 4"/>
          <p:cNvSpPr>
            <a:spLocks noChangeArrowheads="1"/>
          </p:cNvSpPr>
          <p:nvPr/>
        </p:nvSpPr>
        <p:spPr bwMode="auto">
          <a:xfrm>
            <a:off x="1107863" y="1676400"/>
            <a:ext cx="7506593"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61963" lvl="1" indent="-461963" defTabSz="914400" eaLnBrk="0" hangingPunct="0">
              <a:lnSpc>
                <a:spcPts val="3200"/>
              </a:lnSpc>
              <a:spcBef>
                <a:spcPts val="600"/>
              </a:spcBef>
              <a:spcAft>
                <a:spcPts val="600"/>
              </a:spcAft>
              <a:buFont typeface="Arial" pitchFamily="34" charset="0"/>
              <a:buChar char="•"/>
            </a:pPr>
            <a:r>
              <a:rPr lang="en-US" sz="2200" dirty="0" smtClean="0">
                <a:solidFill>
                  <a:prstClr val="black"/>
                </a:solidFill>
                <a:latin typeface="Calibri" pitchFamily="34" charset="0"/>
                <a:cs typeface="Calibri" pitchFamily="34" charset="0"/>
              </a:rPr>
              <a:t>Harmonize </a:t>
            </a:r>
            <a:r>
              <a:rPr lang="en-US" sz="2200" dirty="0">
                <a:solidFill>
                  <a:prstClr val="black"/>
                </a:solidFill>
                <a:latin typeface="Calibri" pitchFamily="34" charset="0"/>
                <a:cs typeface="Calibri" pitchFamily="34" charset="0"/>
              </a:rPr>
              <a:t>and sequence recovery activities</a:t>
            </a:r>
          </a:p>
          <a:p>
            <a:pPr marL="461963" indent="-461963" defTabSz="914400" eaLnBrk="0" hangingPunct="0">
              <a:lnSpc>
                <a:spcPts val="3200"/>
              </a:lnSpc>
              <a:spcBef>
                <a:spcPts val="600"/>
              </a:spcBef>
              <a:spcAft>
                <a:spcPts val="600"/>
              </a:spcAft>
              <a:buFont typeface="Arial" pitchFamily="34" charset="0"/>
              <a:buChar char="•"/>
            </a:pPr>
            <a:r>
              <a:rPr lang="en-US" sz="2200" dirty="0" smtClean="0">
                <a:solidFill>
                  <a:prstClr val="black"/>
                </a:solidFill>
                <a:latin typeface="Calibri" pitchFamily="34" charset="0"/>
                <a:ea typeface="Calibri" pitchFamily="34" charset="0"/>
                <a:cs typeface="Calibri" pitchFamily="34" charset="0"/>
              </a:rPr>
              <a:t>Guide RSF operations</a:t>
            </a:r>
          </a:p>
          <a:p>
            <a:pPr marL="461963" lvl="1" indent="-461963" defTabSz="914400" eaLnBrk="0" hangingPunct="0">
              <a:lnSpc>
                <a:spcPts val="3200"/>
              </a:lnSpc>
              <a:spcBef>
                <a:spcPts val="600"/>
              </a:spcBef>
              <a:spcAft>
                <a:spcPts val="600"/>
              </a:spcAft>
              <a:buFont typeface="Arial" pitchFamily="34" charset="0"/>
              <a:buChar char="•"/>
            </a:pPr>
            <a:r>
              <a:rPr lang="en-US" sz="2200" dirty="0">
                <a:solidFill>
                  <a:prstClr val="black"/>
                </a:solidFill>
                <a:latin typeface="Calibri" pitchFamily="34" charset="0"/>
                <a:cs typeface="Calibri" pitchFamily="34" charset="0"/>
              </a:rPr>
              <a:t>Communicate to stakeholders how the RSFs will support recovery </a:t>
            </a:r>
            <a:r>
              <a:rPr lang="en-US" sz="2200" dirty="0" smtClean="0">
                <a:solidFill>
                  <a:prstClr val="black"/>
                </a:solidFill>
                <a:latin typeface="Calibri" pitchFamily="34" charset="0"/>
                <a:cs typeface="Calibri" pitchFamily="34" charset="0"/>
              </a:rPr>
              <a:t>efforts</a:t>
            </a:r>
            <a:endParaRPr lang="en-US" sz="2200" dirty="0">
              <a:solidFill>
                <a:prstClr val="black"/>
              </a:solidFill>
              <a:latin typeface="Calibri" pitchFamily="34" charset="0"/>
              <a:ea typeface="Calibri" pitchFamily="34" charset="0"/>
              <a:cs typeface="Calibri" pitchFamily="34" charset="0"/>
            </a:endParaRPr>
          </a:p>
          <a:p>
            <a:pPr marL="461963" indent="-461963" defTabSz="914400" eaLnBrk="0" hangingPunct="0">
              <a:lnSpc>
                <a:spcPts val="3200"/>
              </a:lnSpc>
              <a:spcBef>
                <a:spcPts val="600"/>
              </a:spcBef>
              <a:spcAft>
                <a:spcPts val="600"/>
              </a:spcAft>
              <a:buFont typeface="Arial" pitchFamily="34" charset="0"/>
              <a:buChar char="•"/>
            </a:pPr>
            <a:r>
              <a:rPr lang="en-US" sz="2200" dirty="0">
                <a:solidFill>
                  <a:prstClr val="black"/>
                </a:solidFill>
                <a:latin typeface="Calibri" pitchFamily="34" charset="0"/>
                <a:ea typeface="Calibri" pitchFamily="34" charset="0"/>
                <a:cs typeface="Calibri" pitchFamily="34" charset="0"/>
              </a:rPr>
              <a:t>Track recovery progress</a:t>
            </a:r>
          </a:p>
          <a:p>
            <a:pPr marL="461963" indent="-461963" defTabSz="914400" eaLnBrk="0" hangingPunct="0">
              <a:lnSpc>
                <a:spcPts val="3200"/>
              </a:lnSpc>
              <a:spcBef>
                <a:spcPts val="600"/>
              </a:spcBef>
              <a:spcAft>
                <a:spcPts val="600"/>
              </a:spcAft>
              <a:buFont typeface="Arial" pitchFamily="34" charset="0"/>
              <a:buChar char="•"/>
            </a:pPr>
            <a:r>
              <a:rPr lang="en-US" sz="2200" dirty="0">
                <a:solidFill>
                  <a:prstClr val="black"/>
                </a:solidFill>
                <a:latin typeface="Calibri" pitchFamily="34" charset="0"/>
                <a:ea typeface="Calibri" pitchFamily="34" charset="0"/>
                <a:cs typeface="Calibri" pitchFamily="34" charset="0"/>
              </a:rPr>
              <a:t>Evaluate adequacy and pace of recovery </a:t>
            </a:r>
            <a:r>
              <a:rPr lang="en-US" sz="2200" dirty="0" smtClean="0">
                <a:solidFill>
                  <a:prstClr val="black"/>
                </a:solidFill>
                <a:latin typeface="Calibri" pitchFamily="34" charset="0"/>
                <a:ea typeface="Calibri" pitchFamily="34" charset="0"/>
                <a:cs typeface="Calibri" pitchFamily="34" charset="0"/>
              </a:rPr>
              <a:t>assistance</a:t>
            </a:r>
            <a:endParaRPr lang="en-US" sz="2400" dirty="0">
              <a:solidFill>
                <a:prstClr val="black"/>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664714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72090"/>
            <a:ext cx="8151617" cy="1200329"/>
          </a:xfrm>
          <a:prstGeom prst="rect">
            <a:avLst/>
          </a:prstGeom>
        </p:spPr>
        <p:txBody>
          <a:bodyPr wrap="square">
            <a:spAutoFit/>
          </a:bodyPr>
          <a:lstStyle/>
          <a:p>
            <a:pPr defTabSz="914400" fontAlgn="auto">
              <a:spcBef>
                <a:spcPts val="0"/>
              </a:spcBef>
              <a:spcAft>
                <a:spcPts val="0"/>
              </a:spcAft>
            </a:pPr>
            <a:r>
              <a:rPr lang="en-US" sz="3600" b="1" dirty="0" smtClean="0">
                <a:solidFill>
                  <a:schemeClr val="tx2"/>
                </a:solidFill>
                <a:latin typeface="Calibri" pitchFamily="34" charset="0"/>
                <a:cs typeface="Calibri" pitchFamily="34" charset="0"/>
              </a:rPr>
              <a:t>Development of the RSS is NOT the Objective of the Mission</a:t>
            </a:r>
            <a:endParaRPr lang="en-US" sz="3600" b="1" dirty="0">
              <a:solidFill>
                <a:schemeClr val="tx2"/>
              </a:solidFill>
              <a:latin typeface="Calibri" pitchFamily="34" charset="0"/>
              <a:cs typeface="Calibri" pitchFamily="34" charset="0"/>
            </a:endParaRP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auto">
              <a:spcBef>
                <a:spcPts val="0"/>
              </a:spcBef>
              <a:spcAft>
                <a:spcPts val="0"/>
              </a:spcAft>
            </a:pPr>
            <a:endParaRPr lang="en-US" dirty="0">
              <a:solidFill>
                <a:prstClr val="black"/>
              </a:solidFill>
              <a:latin typeface="Century Gothic"/>
            </a:endParaRPr>
          </a:p>
        </p:txBody>
      </p:sp>
      <p:sp>
        <p:nvSpPr>
          <p:cNvPr id="9" name="Rectangle 4"/>
          <p:cNvSpPr>
            <a:spLocks noChangeArrowheads="1"/>
          </p:cNvSpPr>
          <p:nvPr/>
        </p:nvSpPr>
        <p:spPr bwMode="auto">
          <a:xfrm>
            <a:off x="923899" y="1828800"/>
            <a:ext cx="7296202"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14350" lvl="1" indent="-514350" defTabSz="914400" eaLnBrk="0" hangingPunct="0">
              <a:spcBef>
                <a:spcPts val="600"/>
              </a:spcBef>
              <a:spcAft>
                <a:spcPts val="600"/>
              </a:spcAft>
              <a:buFont typeface="Arial" pitchFamily="34" charset="0"/>
              <a:buChar char="•"/>
              <a:defRPr/>
            </a:pPr>
            <a:r>
              <a:rPr lang="en-US" sz="2200" dirty="0" smtClean="0">
                <a:solidFill>
                  <a:srgbClr val="000000"/>
                </a:solidFill>
                <a:latin typeface="Calibri" pitchFamily="34" charset="0"/>
                <a:ea typeface="Calibri" pitchFamily="34" charset="0"/>
                <a:cs typeface="Calibri" pitchFamily="34" charset="0"/>
              </a:rPr>
              <a:t>The </a:t>
            </a:r>
            <a:r>
              <a:rPr lang="en-US" sz="2200" dirty="0">
                <a:solidFill>
                  <a:srgbClr val="000000"/>
                </a:solidFill>
                <a:latin typeface="Calibri" pitchFamily="34" charset="0"/>
                <a:ea typeface="Calibri" pitchFamily="34" charset="0"/>
                <a:cs typeface="Calibri" pitchFamily="34" charset="0"/>
              </a:rPr>
              <a:t>objective </a:t>
            </a:r>
            <a:r>
              <a:rPr lang="en-US" sz="2200" dirty="0" smtClean="0">
                <a:solidFill>
                  <a:srgbClr val="000000"/>
                </a:solidFill>
                <a:latin typeface="Calibri" pitchFamily="34" charset="0"/>
                <a:ea typeface="Calibri" pitchFamily="34" charset="0"/>
                <a:cs typeface="Calibri" pitchFamily="34" charset="0"/>
              </a:rPr>
              <a:t>of </a:t>
            </a:r>
            <a:r>
              <a:rPr lang="en-US" sz="2200" dirty="0">
                <a:solidFill>
                  <a:srgbClr val="000000"/>
                </a:solidFill>
                <a:latin typeface="Calibri" pitchFamily="34" charset="0"/>
                <a:ea typeface="Calibri" pitchFamily="34" charset="0"/>
                <a:cs typeface="Calibri" pitchFamily="34" charset="0"/>
              </a:rPr>
              <a:t>the FDRC and RSFs </a:t>
            </a:r>
            <a:r>
              <a:rPr lang="en-US" sz="2200" dirty="0" smtClean="0">
                <a:solidFill>
                  <a:srgbClr val="000000"/>
                </a:solidFill>
                <a:latin typeface="Calibri" pitchFamily="34" charset="0"/>
                <a:ea typeface="Calibri" pitchFamily="34" charset="0"/>
                <a:cs typeface="Calibri" pitchFamily="34" charset="0"/>
              </a:rPr>
              <a:t>is to support  state/tribal </a:t>
            </a:r>
            <a:r>
              <a:rPr lang="en-US" sz="2200" dirty="0">
                <a:solidFill>
                  <a:srgbClr val="000000"/>
                </a:solidFill>
                <a:latin typeface="Calibri" pitchFamily="34" charset="0"/>
                <a:ea typeface="Calibri" pitchFamily="34" charset="0"/>
                <a:cs typeface="Calibri" pitchFamily="34" charset="0"/>
              </a:rPr>
              <a:t>and local community recovery </a:t>
            </a:r>
            <a:r>
              <a:rPr lang="en-US" sz="2200" dirty="0" smtClean="0">
                <a:solidFill>
                  <a:srgbClr val="000000"/>
                </a:solidFill>
                <a:latin typeface="Calibri" pitchFamily="34" charset="0"/>
                <a:ea typeface="Calibri" pitchFamily="34" charset="0"/>
                <a:cs typeface="Calibri" pitchFamily="34" charset="0"/>
              </a:rPr>
              <a:t>goals in a coordinated manner.</a:t>
            </a:r>
          </a:p>
          <a:p>
            <a:pPr marL="514350" lvl="1" indent="-514350" defTabSz="914400" eaLnBrk="0" hangingPunct="0">
              <a:spcBef>
                <a:spcPts val="600"/>
              </a:spcBef>
              <a:spcAft>
                <a:spcPts val="600"/>
              </a:spcAft>
              <a:buFont typeface="Arial" pitchFamily="34" charset="0"/>
              <a:buChar char="•"/>
              <a:defRPr/>
            </a:pPr>
            <a:r>
              <a:rPr lang="en-US" sz="2200" dirty="0">
                <a:solidFill>
                  <a:srgbClr val="000000"/>
                </a:solidFill>
                <a:latin typeface="Calibri" pitchFamily="34" charset="0"/>
                <a:ea typeface="Calibri" pitchFamily="34" charset="0"/>
                <a:cs typeface="Calibri" pitchFamily="34" charset="0"/>
              </a:rPr>
              <a:t>The development of the RSS should not delay recovery support actions of the RSFs. </a:t>
            </a:r>
            <a:endParaRPr lang="en-US" sz="2200" dirty="0" smtClean="0">
              <a:solidFill>
                <a:srgbClr val="000000"/>
              </a:solidFill>
              <a:latin typeface="Calibri" pitchFamily="34" charset="0"/>
              <a:ea typeface="Calibri" pitchFamily="34" charset="0"/>
              <a:cs typeface="Calibri" pitchFamily="34" charset="0"/>
            </a:endParaRPr>
          </a:p>
          <a:p>
            <a:pPr marL="461963" lvl="1" indent="-461963" defTabSz="914400" eaLnBrk="0" hangingPunct="0">
              <a:spcBef>
                <a:spcPts val="600"/>
              </a:spcBef>
              <a:spcAft>
                <a:spcPts val="600"/>
              </a:spcAft>
              <a:buFont typeface="Arial" pitchFamily="34" charset="0"/>
              <a:buChar char="•"/>
              <a:defRPr/>
            </a:pPr>
            <a:r>
              <a:rPr lang="en-US" sz="2200" dirty="0" smtClean="0">
                <a:solidFill>
                  <a:srgbClr val="000000"/>
                </a:solidFill>
                <a:latin typeface="Calibri" pitchFamily="34" charset="0"/>
                <a:ea typeface="Calibri" pitchFamily="34" charset="0"/>
                <a:cs typeface="Calibri" pitchFamily="34" charset="0"/>
              </a:rPr>
              <a:t>RSFs should develop recovery support actions to contribute to ongoing recovery efforts on the state/tribal and local levels</a:t>
            </a:r>
            <a:r>
              <a:rPr lang="en-US" sz="2200" dirty="0">
                <a:solidFill>
                  <a:srgbClr val="000000"/>
                </a:solidFill>
                <a:latin typeface="Calibri" pitchFamily="34" charset="0"/>
                <a:ea typeface="Calibri" pitchFamily="34" charset="0"/>
                <a:cs typeface="Calibri" pitchFamily="34" charset="0"/>
              </a:rPr>
              <a:t>.</a:t>
            </a:r>
            <a:endParaRPr lang="en-US" sz="2400" b="1" dirty="0" smtClean="0">
              <a:solidFill>
                <a:srgbClr val="000000"/>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454178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8482013" y="6553200"/>
            <a:ext cx="661987" cy="304800"/>
          </a:xfrm>
        </p:spPr>
        <p:txBody>
          <a:bodyPr/>
          <a:lstStyle/>
          <a:p>
            <a:fld id="{049EF1E7-2443-4EB3-98A9-B5F32311403C}" type="slidenum">
              <a:rPr lang="en-US" sz="1200" b="1" smtClean="0">
                <a:latin typeface="Calibri" pitchFamily="34" charset="0"/>
                <a:cs typeface="Calibri" pitchFamily="34" charset="0"/>
              </a:rPr>
              <a:pPr/>
              <a:t>4</a:t>
            </a:fld>
            <a:endParaRPr lang="en-US" sz="1200" b="1" dirty="0">
              <a:latin typeface="Calibri" pitchFamily="34" charset="0"/>
              <a:cs typeface="Calibri" pitchFamily="34" charset="0"/>
            </a:endParaRPr>
          </a:p>
        </p:txBody>
      </p:sp>
      <p:sp>
        <p:nvSpPr>
          <p:cNvPr id="5" name="TextBox 4"/>
          <p:cNvSpPr txBox="1"/>
          <p:nvPr/>
        </p:nvSpPr>
        <p:spPr>
          <a:xfrm>
            <a:off x="381000" y="304800"/>
            <a:ext cx="8458200" cy="1077218"/>
          </a:xfrm>
          <a:prstGeom prst="rect">
            <a:avLst/>
          </a:prstGeom>
          <a:noFill/>
        </p:spPr>
        <p:txBody>
          <a:bodyPr wrap="square" rtlCol="0">
            <a:spAutoFit/>
          </a:bodyPr>
          <a:lstStyle/>
          <a:p>
            <a:r>
              <a:rPr lang="en-US" sz="3200" b="1" dirty="0" smtClean="0">
                <a:solidFill>
                  <a:srgbClr val="002F80"/>
                </a:solidFill>
                <a:latin typeface="+mj-lt"/>
                <a:cs typeface="Helvetica" pitchFamily="34" charset="0"/>
              </a:rPr>
              <a:t>Whole Community Approach to Emergency Management-</a:t>
            </a:r>
            <a:endParaRPr lang="en-US" sz="3200" b="1" dirty="0">
              <a:solidFill>
                <a:srgbClr val="002F80"/>
              </a:solidFill>
              <a:latin typeface="+mj-lt"/>
              <a:cs typeface="Helvetica" pitchFamily="34" charset="0"/>
            </a:endParaRPr>
          </a:p>
        </p:txBody>
      </p:sp>
      <p:sp>
        <p:nvSpPr>
          <p:cNvPr id="6" name="TextBox 5"/>
          <p:cNvSpPr txBox="1"/>
          <p:nvPr/>
        </p:nvSpPr>
        <p:spPr>
          <a:xfrm>
            <a:off x="685800" y="1371600"/>
            <a:ext cx="6858000" cy="1938992"/>
          </a:xfrm>
          <a:prstGeom prst="rect">
            <a:avLst/>
          </a:prstGeom>
          <a:noFill/>
        </p:spPr>
        <p:txBody>
          <a:bodyPr wrap="square" rtlCol="0">
            <a:spAutoFit/>
          </a:bodyPr>
          <a:lstStyle/>
          <a:p>
            <a:pPr>
              <a:buFont typeface="Arial" pitchFamily="34" charset="0"/>
              <a:buChar char="•"/>
            </a:pPr>
            <a:r>
              <a:rPr lang="en-US" sz="2400" dirty="0" smtClean="0">
                <a:latin typeface="Calibri" pitchFamily="34" charset="0"/>
                <a:cs typeface="Calibri" pitchFamily="34" charset="0"/>
              </a:rPr>
              <a:t> Everyone has a role in </a:t>
            </a:r>
            <a:r>
              <a:rPr lang="en-US" sz="2400" b="1" dirty="0" smtClean="0">
                <a:latin typeface="Calibri" pitchFamily="34" charset="0"/>
                <a:cs typeface="Calibri" pitchFamily="34" charset="0"/>
              </a:rPr>
              <a:t>response</a:t>
            </a:r>
            <a:r>
              <a:rPr lang="en-US" sz="2400" dirty="0" smtClean="0">
                <a:latin typeface="Calibri" pitchFamily="34" charset="0"/>
                <a:cs typeface="Calibri" pitchFamily="34" charset="0"/>
              </a:rPr>
              <a:t> and </a:t>
            </a:r>
            <a:r>
              <a:rPr lang="en-US" sz="2400" b="1" dirty="0" smtClean="0">
                <a:latin typeface="Calibri" pitchFamily="34" charset="0"/>
                <a:cs typeface="Calibri" pitchFamily="34" charset="0"/>
              </a:rPr>
              <a:t>recovery</a:t>
            </a:r>
          </a:p>
          <a:p>
            <a:pPr lvl="1">
              <a:buFont typeface="Arial" pitchFamily="34" charset="0"/>
              <a:buChar char="•"/>
            </a:pPr>
            <a:r>
              <a:rPr lang="en-US" sz="2400" dirty="0" smtClean="0">
                <a:latin typeface="Calibri" pitchFamily="34" charset="0"/>
                <a:cs typeface="Calibri" pitchFamily="34" charset="0"/>
              </a:rPr>
              <a:t> 	Federal, State, Local</a:t>
            </a:r>
          </a:p>
          <a:p>
            <a:pPr lvl="1">
              <a:buFont typeface="Arial" pitchFamily="34" charset="0"/>
              <a:buChar char="•"/>
            </a:pPr>
            <a:r>
              <a:rPr lang="en-US" sz="2400" dirty="0" smtClean="0">
                <a:latin typeface="Calibri" pitchFamily="34" charset="0"/>
                <a:cs typeface="Calibri" pitchFamily="34" charset="0"/>
              </a:rPr>
              <a:t> 	Nonprofit, Faith-Based</a:t>
            </a:r>
          </a:p>
          <a:p>
            <a:pPr lvl="1">
              <a:buFont typeface="Arial" pitchFamily="34" charset="0"/>
              <a:buChar char="•"/>
            </a:pPr>
            <a:r>
              <a:rPr lang="en-US" sz="2400" dirty="0" smtClean="0">
                <a:latin typeface="Calibri" pitchFamily="34" charset="0"/>
                <a:cs typeface="Calibri" pitchFamily="34" charset="0"/>
              </a:rPr>
              <a:t> 	Business</a:t>
            </a:r>
          </a:p>
          <a:p>
            <a:pPr lvl="1">
              <a:buFont typeface="Arial" pitchFamily="34" charset="0"/>
              <a:buChar char="•"/>
            </a:pPr>
            <a:r>
              <a:rPr lang="en-US" sz="2400" dirty="0" smtClean="0">
                <a:latin typeface="Calibri" pitchFamily="34" charset="0"/>
                <a:cs typeface="Calibri" pitchFamily="34" charset="0"/>
              </a:rPr>
              <a:t> 	Citizens</a:t>
            </a:r>
            <a:endParaRPr lang="en-US" sz="2400" dirty="0">
              <a:latin typeface="Calibri" pitchFamily="34" charset="0"/>
              <a:cs typeface="Calibri" pitchFamily="34" charset="0"/>
            </a:endParaRPr>
          </a:p>
        </p:txBody>
      </p:sp>
      <p:sp>
        <p:nvSpPr>
          <p:cNvPr id="7" name="TextBox 6"/>
          <p:cNvSpPr txBox="1"/>
          <p:nvPr/>
        </p:nvSpPr>
        <p:spPr>
          <a:xfrm>
            <a:off x="685800" y="3276600"/>
            <a:ext cx="8077200" cy="1938992"/>
          </a:xfrm>
          <a:prstGeom prst="rect">
            <a:avLst/>
          </a:prstGeom>
          <a:noFill/>
        </p:spPr>
        <p:txBody>
          <a:bodyPr wrap="square" rtlCol="0">
            <a:spAutoFit/>
          </a:bodyPr>
          <a:lstStyle/>
          <a:p>
            <a:pPr>
              <a:buFont typeface="Arial" pitchFamily="34" charset="0"/>
              <a:buChar char="•"/>
            </a:pPr>
            <a:r>
              <a:rPr lang="en-US" sz="2400" dirty="0" smtClean="0">
                <a:latin typeface="Calibri" pitchFamily="34" charset="0"/>
                <a:cs typeface="Calibri" pitchFamily="34" charset="0"/>
              </a:rPr>
              <a:t> Engage the whole community to determine </a:t>
            </a:r>
            <a:r>
              <a:rPr lang="en-US" sz="2400" b="1" dirty="0" smtClean="0">
                <a:latin typeface="Calibri" pitchFamily="34" charset="0"/>
                <a:cs typeface="Calibri" pitchFamily="34" charset="0"/>
              </a:rPr>
              <a:t>actual</a:t>
            </a:r>
            <a:r>
              <a:rPr lang="en-US" sz="2400" dirty="0" smtClean="0">
                <a:latin typeface="Calibri" pitchFamily="34" charset="0"/>
                <a:cs typeface="Calibri" pitchFamily="34" charset="0"/>
              </a:rPr>
              <a:t> needs</a:t>
            </a:r>
          </a:p>
          <a:p>
            <a:pPr>
              <a:buFont typeface="Arial" pitchFamily="34" charset="0"/>
              <a:buChar char="•"/>
            </a:pPr>
            <a:endParaRPr lang="en-US" sz="2400" dirty="0" smtClean="0">
              <a:latin typeface="Calibri" pitchFamily="34" charset="0"/>
              <a:cs typeface="Calibri" pitchFamily="34" charset="0"/>
            </a:endParaRPr>
          </a:p>
          <a:p>
            <a:pPr>
              <a:buFont typeface="Arial" pitchFamily="34" charset="0"/>
              <a:buChar char="•"/>
            </a:pPr>
            <a:r>
              <a:rPr lang="en-US" sz="2400" dirty="0" smtClean="0">
                <a:latin typeface="Calibri" pitchFamily="34" charset="0"/>
                <a:cs typeface="Calibri" pitchFamily="34" charset="0"/>
              </a:rPr>
              <a:t> Engage and </a:t>
            </a:r>
            <a:r>
              <a:rPr lang="en-US" sz="2400" b="1" dirty="0" smtClean="0">
                <a:latin typeface="Calibri" pitchFamily="34" charset="0"/>
                <a:cs typeface="Calibri" pitchFamily="34" charset="0"/>
              </a:rPr>
              <a:t>empower</a:t>
            </a:r>
            <a:r>
              <a:rPr lang="en-US" sz="2400" dirty="0" smtClean="0">
                <a:latin typeface="Calibri" pitchFamily="34" charset="0"/>
                <a:cs typeface="Calibri" pitchFamily="34" charset="0"/>
              </a:rPr>
              <a:t> all parts of the community</a:t>
            </a:r>
          </a:p>
          <a:p>
            <a:pPr>
              <a:buFont typeface="Arial" pitchFamily="34" charset="0"/>
              <a:buChar char="•"/>
            </a:pPr>
            <a:endParaRPr lang="en-US" sz="2400" dirty="0" smtClean="0">
              <a:latin typeface="Calibri" pitchFamily="34" charset="0"/>
              <a:cs typeface="Calibri" pitchFamily="34" charset="0"/>
            </a:endParaRPr>
          </a:p>
          <a:p>
            <a:pPr>
              <a:buFont typeface="Arial" pitchFamily="34" charset="0"/>
              <a:buChar char="•"/>
            </a:pPr>
            <a:r>
              <a:rPr lang="en-US" sz="2400" dirty="0" smtClean="0">
                <a:latin typeface="Calibri" pitchFamily="34" charset="0"/>
                <a:cs typeface="Calibri" pitchFamily="34" charset="0"/>
              </a:rPr>
              <a:t> </a:t>
            </a:r>
            <a:r>
              <a:rPr lang="en-US" sz="2400" b="1" dirty="0" smtClean="0">
                <a:latin typeface="Calibri" pitchFamily="34" charset="0"/>
                <a:cs typeface="Calibri" pitchFamily="34" charset="0"/>
              </a:rPr>
              <a:t>Strengthen</a:t>
            </a:r>
            <a:r>
              <a:rPr lang="en-US" sz="2400" dirty="0" smtClean="0">
                <a:latin typeface="Calibri" pitchFamily="34" charset="0"/>
                <a:cs typeface="Calibri" pitchFamily="34" charset="0"/>
              </a:rPr>
              <a:t> what works well</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3632710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BA9B540C-44DA-4F69-89C9-7C84606640D3}" type="slidenum">
              <a:rPr lang="en-US" smtClean="0">
                <a:solidFill>
                  <a:srgbClr val="564B3C"/>
                </a:solidFill>
              </a:rPr>
              <a:pPr/>
              <a:t>40</a:t>
            </a:fld>
            <a:endParaRPr lang="en-US" dirty="0">
              <a:solidFill>
                <a:srgbClr val="564B3C"/>
              </a:solidFill>
            </a:endParaRPr>
          </a:p>
        </p:txBody>
      </p:sp>
      <p:sp>
        <p:nvSpPr>
          <p:cNvPr id="5" name="Rectangle 4"/>
          <p:cNvSpPr/>
          <p:nvPr/>
        </p:nvSpPr>
        <p:spPr>
          <a:xfrm>
            <a:off x="381000" y="228600"/>
            <a:ext cx="5029200" cy="646331"/>
          </a:xfrm>
          <a:prstGeom prst="rect">
            <a:avLst/>
          </a:prstGeom>
        </p:spPr>
        <p:txBody>
          <a:bodyPr wrap="square">
            <a:spAutoFit/>
          </a:bodyPr>
          <a:lstStyle/>
          <a:p>
            <a:pPr defTabSz="914400" fontAlgn="auto">
              <a:spcBef>
                <a:spcPts val="0"/>
              </a:spcBef>
              <a:spcAft>
                <a:spcPts val="0"/>
              </a:spcAft>
            </a:pPr>
            <a:r>
              <a:rPr lang="en-US" sz="3600" b="1" dirty="0">
                <a:solidFill>
                  <a:schemeClr val="tx2"/>
                </a:solidFill>
                <a:latin typeface="Calibri" pitchFamily="34" charset="0"/>
                <a:cs typeface="Calibri" pitchFamily="34" charset="0"/>
              </a:rPr>
              <a:t>Who </a:t>
            </a:r>
            <a:r>
              <a:rPr lang="en-US" sz="3600" b="1" dirty="0" smtClean="0">
                <a:solidFill>
                  <a:schemeClr val="tx2"/>
                </a:solidFill>
                <a:latin typeface="Calibri" pitchFamily="34" charset="0"/>
                <a:cs typeface="Calibri" pitchFamily="34" charset="0"/>
              </a:rPr>
              <a:t>Develops </a:t>
            </a:r>
            <a:r>
              <a:rPr lang="en-US" sz="3600" b="1" dirty="0">
                <a:solidFill>
                  <a:schemeClr val="tx2"/>
                </a:solidFill>
                <a:latin typeface="Calibri" pitchFamily="34" charset="0"/>
                <a:cs typeface="Calibri" pitchFamily="34" charset="0"/>
              </a:rPr>
              <a:t>the RSS?</a:t>
            </a: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auto">
              <a:spcBef>
                <a:spcPts val="0"/>
              </a:spcBef>
              <a:spcAft>
                <a:spcPts val="0"/>
              </a:spcAft>
            </a:pPr>
            <a:endParaRPr lang="en-US" dirty="0">
              <a:solidFill>
                <a:prstClr val="black"/>
              </a:solidFill>
              <a:latin typeface="Century Gothic"/>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6934200" y="258618"/>
            <a:ext cx="1851660" cy="1828800"/>
          </a:xfrm>
          <a:prstGeom prst="rect">
            <a:avLst/>
          </a:prstGeom>
          <a:ln>
            <a:noFill/>
          </a:ln>
          <a:effectLst>
            <a:softEdge rad="112500"/>
          </a:effectLst>
        </p:spPr>
      </p:pic>
      <p:sp>
        <p:nvSpPr>
          <p:cNvPr id="8" name="Rectangle 3"/>
          <p:cNvSpPr>
            <a:spLocks noChangeArrowheads="1"/>
          </p:cNvSpPr>
          <p:nvPr/>
        </p:nvSpPr>
        <p:spPr bwMode="auto">
          <a:xfrm>
            <a:off x="496339" y="1752600"/>
            <a:ext cx="7391400"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61963" indent="-461963" algn="just" defTabSz="914400">
              <a:spcBef>
                <a:spcPts val="600"/>
              </a:spcBef>
              <a:spcAft>
                <a:spcPts val="600"/>
              </a:spcAft>
              <a:buFont typeface="Arial" pitchFamily="34" charset="0"/>
              <a:buChar char="•"/>
            </a:pPr>
            <a:r>
              <a:rPr lang="en-US" sz="2200" dirty="0">
                <a:solidFill>
                  <a:srgbClr val="000000"/>
                </a:solidFill>
                <a:latin typeface="Calibri" pitchFamily="34" charset="0"/>
                <a:ea typeface="Calibri" pitchFamily="34" charset="0"/>
                <a:cs typeface="Calibri" pitchFamily="34" charset="0"/>
              </a:rPr>
              <a:t>The FDRC oversees development of the </a:t>
            </a:r>
            <a:r>
              <a:rPr lang="en-US" sz="2200" dirty="0" smtClean="0">
                <a:solidFill>
                  <a:srgbClr val="000000"/>
                </a:solidFill>
                <a:latin typeface="Calibri" pitchFamily="34" charset="0"/>
                <a:ea typeface="Calibri" pitchFamily="34" charset="0"/>
                <a:cs typeface="Calibri" pitchFamily="34" charset="0"/>
              </a:rPr>
              <a:t>RSS.</a:t>
            </a:r>
            <a:endParaRPr lang="en-US" sz="2200" dirty="0">
              <a:solidFill>
                <a:srgbClr val="000000"/>
              </a:solidFill>
              <a:latin typeface="Calibri" pitchFamily="34" charset="0"/>
              <a:ea typeface="Calibri" pitchFamily="34" charset="0"/>
              <a:cs typeface="Calibri" pitchFamily="34" charset="0"/>
            </a:endParaRPr>
          </a:p>
          <a:p>
            <a:pPr marL="461963" indent="-461963" algn="just" defTabSz="914400" eaLnBrk="0" hangingPunct="0">
              <a:spcBef>
                <a:spcPts val="600"/>
              </a:spcBef>
              <a:spcAft>
                <a:spcPts val="600"/>
              </a:spcAft>
              <a:buFont typeface="Arial" pitchFamily="34" charset="0"/>
              <a:buChar char="•"/>
            </a:pPr>
            <a:r>
              <a:rPr lang="en-US" sz="2200" dirty="0">
                <a:solidFill>
                  <a:srgbClr val="000000"/>
                </a:solidFill>
                <a:latin typeface="Calibri" pitchFamily="34" charset="0"/>
                <a:ea typeface="Calibri" pitchFamily="34" charset="0"/>
                <a:cs typeface="Calibri" pitchFamily="34" charset="0"/>
              </a:rPr>
              <a:t>RSS development is a collaborative process that requires focused engagement by </a:t>
            </a:r>
            <a:r>
              <a:rPr lang="en-US" sz="2200" dirty="0" smtClean="0">
                <a:solidFill>
                  <a:srgbClr val="000000"/>
                </a:solidFill>
                <a:latin typeface="Calibri" pitchFamily="34" charset="0"/>
                <a:ea typeface="Calibri" pitchFamily="34" charset="0"/>
                <a:cs typeface="Calibri" pitchFamily="34" charset="0"/>
              </a:rPr>
              <a:t>the activated </a:t>
            </a:r>
            <a:r>
              <a:rPr lang="en-US" sz="2200" dirty="0">
                <a:solidFill>
                  <a:srgbClr val="000000"/>
                </a:solidFill>
                <a:latin typeface="Calibri" pitchFamily="34" charset="0"/>
                <a:ea typeface="Calibri" pitchFamily="34" charset="0"/>
                <a:cs typeface="Calibri" pitchFamily="34" charset="0"/>
              </a:rPr>
              <a:t>RSF agencies and </a:t>
            </a:r>
            <a:r>
              <a:rPr lang="en-US" sz="2200" dirty="0" smtClean="0">
                <a:solidFill>
                  <a:srgbClr val="000000"/>
                </a:solidFill>
                <a:latin typeface="Calibri" pitchFamily="34" charset="0"/>
                <a:ea typeface="Calibri" pitchFamily="34" charset="0"/>
                <a:cs typeface="Calibri" pitchFamily="34" charset="0"/>
              </a:rPr>
              <a:t>departments.</a:t>
            </a:r>
            <a:endParaRPr lang="en-US" sz="2200" dirty="0">
              <a:solidFill>
                <a:srgbClr val="000000"/>
              </a:solidFill>
              <a:latin typeface="Calibri" pitchFamily="34" charset="0"/>
              <a:ea typeface="Calibri" pitchFamily="34" charset="0"/>
              <a:cs typeface="Calibri" pitchFamily="34" charset="0"/>
            </a:endParaRPr>
          </a:p>
          <a:p>
            <a:pPr marL="461963" indent="-461963" algn="just" defTabSz="914400" eaLnBrk="0" hangingPunct="0">
              <a:spcBef>
                <a:spcPts val="600"/>
              </a:spcBef>
              <a:spcAft>
                <a:spcPts val="600"/>
              </a:spcAft>
              <a:buFont typeface="Arial" pitchFamily="34" charset="0"/>
              <a:buChar char="•"/>
            </a:pPr>
            <a:r>
              <a:rPr lang="en-US" sz="2200" dirty="0">
                <a:solidFill>
                  <a:srgbClr val="000000"/>
                </a:solidFill>
                <a:latin typeface="Calibri" pitchFamily="34" charset="0"/>
                <a:ea typeface="Calibri" pitchFamily="34" charset="0"/>
                <a:cs typeface="Calibri" pitchFamily="34" charset="0"/>
              </a:rPr>
              <a:t>The FDRC uses the Federal Disaster Recovery Officer (FDRO), and National Disaster Recovery Support Cadre staff to assist with RSS development </a:t>
            </a:r>
            <a:r>
              <a:rPr lang="en-US" sz="2200" dirty="0" smtClean="0">
                <a:solidFill>
                  <a:srgbClr val="000000"/>
                </a:solidFill>
                <a:latin typeface="Calibri" pitchFamily="34" charset="0"/>
                <a:ea typeface="Calibri" pitchFamily="34" charset="0"/>
                <a:cs typeface="Calibri" pitchFamily="34" charset="0"/>
              </a:rPr>
              <a:t>.</a:t>
            </a:r>
            <a:endParaRPr lang="en-US" sz="2200" dirty="0">
              <a:solidFill>
                <a:srgbClr val="000000"/>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2542296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1447800"/>
            <a:ext cx="7474226" cy="3370153"/>
          </a:xfrm>
          <a:prstGeom prst="rect">
            <a:avLst/>
          </a:prstGeom>
        </p:spPr>
        <p:txBody>
          <a:bodyPr wrap="square">
            <a:spAutoFit/>
          </a:bodyPr>
          <a:lstStyle/>
          <a:p>
            <a:pPr marL="514350" lvl="1" indent="-514350" defTabSz="914400" eaLnBrk="0" hangingPunct="0">
              <a:spcBef>
                <a:spcPts val="300"/>
              </a:spcBef>
              <a:spcAft>
                <a:spcPts val="300"/>
              </a:spcAft>
              <a:buFont typeface="Arial" pitchFamily="34" charset="0"/>
              <a:buChar char="•"/>
            </a:pPr>
            <a:r>
              <a:rPr lang="en-US" sz="2200" dirty="0" smtClean="0">
                <a:solidFill>
                  <a:srgbClr val="000000"/>
                </a:solidFill>
                <a:latin typeface="Calibri" pitchFamily="34" charset="0"/>
                <a:ea typeface="Calibri" pitchFamily="34" charset="0"/>
                <a:cs typeface="Calibri" pitchFamily="34" charset="0"/>
              </a:rPr>
              <a:t>Describes </a:t>
            </a:r>
            <a:r>
              <a:rPr lang="en-US" sz="2200" dirty="0">
                <a:solidFill>
                  <a:srgbClr val="000000"/>
                </a:solidFill>
                <a:latin typeface="Calibri" pitchFamily="34" charset="0"/>
                <a:ea typeface="Calibri" pitchFamily="34" charset="0"/>
                <a:cs typeface="Calibri" pitchFamily="34" charset="0"/>
              </a:rPr>
              <a:t>the current and anticipated recovery issues </a:t>
            </a:r>
            <a:r>
              <a:rPr lang="en-US" sz="2200" dirty="0" smtClean="0">
                <a:solidFill>
                  <a:srgbClr val="000000"/>
                </a:solidFill>
                <a:latin typeface="Calibri" pitchFamily="34" charset="0"/>
                <a:ea typeface="Calibri" pitchFamily="34" charset="0"/>
                <a:cs typeface="Calibri" pitchFamily="34" charset="0"/>
              </a:rPr>
              <a:t>and challenges. </a:t>
            </a:r>
          </a:p>
          <a:p>
            <a:pPr marL="514350" lvl="1" indent="-514350" defTabSz="914400" eaLnBrk="0" hangingPunct="0">
              <a:spcBef>
                <a:spcPts val="300"/>
              </a:spcBef>
              <a:spcAft>
                <a:spcPts val="300"/>
              </a:spcAft>
              <a:buFont typeface="Arial" pitchFamily="34" charset="0"/>
              <a:buChar char="•"/>
            </a:pPr>
            <a:r>
              <a:rPr lang="en-US" sz="2200" dirty="0" smtClean="0">
                <a:solidFill>
                  <a:srgbClr val="000000"/>
                </a:solidFill>
                <a:latin typeface="Calibri" pitchFamily="34" charset="0"/>
                <a:ea typeface="Calibri" pitchFamily="34" charset="0"/>
                <a:cs typeface="Calibri" pitchFamily="34" charset="0"/>
              </a:rPr>
              <a:t>Identifies </a:t>
            </a:r>
            <a:r>
              <a:rPr lang="en-US" sz="2200" dirty="0">
                <a:solidFill>
                  <a:srgbClr val="000000"/>
                </a:solidFill>
                <a:latin typeface="Calibri" pitchFamily="34" charset="0"/>
                <a:ea typeface="Calibri" pitchFamily="34" charset="0"/>
                <a:cs typeface="Calibri" pitchFamily="34" charset="0"/>
              </a:rPr>
              <a:t>the </a:t>
            </a:r>
            <a:r>
              <a:rPr lang="en-US" sz="2200" dirty="0" smtClean="0">
                <a:solidFill>
                  <a:srgbClr val="000000"/>
                </a:solidFill>
                <a:latin typeface="Calibri" pitchFamily="34" charset="0"/>
                <a:ea typeface="Calibri" pitchFamily="34" charset="0"/>
                <a:cs typeface="Calibri" pitchFamily="34" charset="0"/>
              </a:rPr>
              <a:t>RSFs’ </a:t>
            </a:r>
            <a:r>
              <a:rPr lang="en-US" sz="2200" dirty="0">
                <a:solidFill>
                  <a:srgbClr val="000000"/>
                </a:solidFill>
                <a:latin typeface="Calibri" pitchFamily="34" charset="0"/>
                <a:ea typeface="Calibri" pitchFamily="34" charset="0"/>
                <a:cs typeface="Calibri" pitchFamily="34" charset="0"/>
              </a:rPr>
              <a:t>strategic objectives and outlines the support actions that </a:t>
            </a:r>
            <a:r>
              <a:rPr lang="en-US" sz="2200" dirty="0" smtClean="0">
                <a:solidFill>
                  <a:srgbClr val="000000"/>
                </a:solidFill>
                <a:latin typeface="Calibri" pitchFamily="34" charset="0"/>
                <a:ea typeface="Calibri" pitchFamily="34" charset="0"/>
                <a:cs typeface="Calibri" pitchFamily="34" charset="0"/>
              </a:rPr>
              <a:t>the RSFs </a:t>
            </a:r>
            <a:r>
              <a:rPr lang="en-US" sz="2200" dirty="0">
                <a:solidFill>
                  <a:srgbClr val="000000"/>
                </a:solidFill>
                <a:latin typeface="Calibri" pitchFamily="34" charset="0"/>
                <a:ea typeface="Calibri" pitchFamily="34" charset="0"/>
                <a:cs typeface="Calibri" pitchFamily="34" charset="0"/>
              </a:rPr>
              <a:t>will undertake to achieve those objectives.  </a:t>
            </a:r>
            <a:endParaRPr lang="en-US" sz="2200" dirty="0">
              <a:solidFill>
                <a:prstClr val="black"/>
              </a:solidFill>
              <a:latin typeface="Calibri" pitchFamily="34" charset="0"/>
              <a:cs typeface="Calibri" pitchFamily="34" charset="0"/>
            </a:endParaRPr>
          </a:p>
          <a:p>
            <a:pPr marL="514350" lvl="1" indent="-514350" defTabSz="914400" eaLnBrk="0" hangingPunct="0">
              <a:spcBef>
                <a:spcPts val="300"/>
              </a:spcBef>
              <a:spcAft>
                <a:spcPts val="300"/>
              </a:spcAft>
              <a:buFont typeface="Arial" pitchFamily="34" charset="0"/>
              <a:buChar char="•"/>
            </a:pPr>
            <a:r>
              <a:rPr lang="en-US" sz="2200" dirty="0" smtClean="0">
                <a:solidFill>
                  <a:srgbClr val="000000"/>
                </a:solidFill>
                <a:latin typeface="Calibri" pitchFamily="34" charset="0"/>
                <a:ea typeface="Calibri" pitchFamily="34" charset="0"/>
                <a:cs typeface="Calibri" pitchFamily="34" charset="0"/>
              </a:rPr>
              <a:t>Helps </a:t>
            </a:r>
            <a:r>
              <a:rPr lang="en-US" sz="2200" dirty="0">
                <a:solidFill>
                  <a:srgbClr val="000000"/>
                </a:solidFill>
                <a:latin typeface="Calibri" pitchFamily="34" charset="0"/>
                <a:ea typeface="Calibri" pitchFamily="34" charset="0"/>
                <a:cs typeface="Calibri" pitchFamily="34" charset="0"/>
              </a:rPr>
              <a:t>to </a:t>
            </a:r>
            <a:r>
              <a:rPr lang="en-US" sz="2200" dirty="0" smtClean="0">
                <a:solidFill>
                  <a:srgbClr val="000000"/>
                </a:solidFill>
                <a:latin typeface="Calibri" pitchFamily="34" charset="0"/>
                <a:ea typeface="Calibri" pitchFamily="34" charset="0"/>
                <a:cs typeface="Calibri" pitchFamily="34" charset="0"/>
              </a:rPr>
              <a:t>inform stakeholders of </a:t>
            </a:r>
            <a:r>
              <a:rPr lang="en-US" sz="2200" dirty="0">
                <a:solidFill>
                  <a:srgbClr val="000000"/>
                </a:solidFill>
                <a:latin typeface="Calibri" pitchFamily="34" charset="0"/>
                <a:ea typeface="Calibri" pitchFamily="34" charset="0"/>
                <a:cs typeface="Calibri" pitchFamily="34" charset="0"/>
              </a:rPr>
              <a:t>the RSF’s capabilities and how they plan to support their recovery efforts.</a:t>
            </a:r>
            <a:endParaRPr lang="en-US" sz="2200" dirty="0">
              <a:solidFill>
                <a:prstClr val="black"/>
              </a:solidFill>
              <a:latin typeface="Calibri" pitchFamily="34" charset="0"/>
              <a:cs typeface="Calibri" pitchFamily="34" charset="0"/>
            </a:endParaRPr>
          </a:p>
          <a:p>
            <a:pPr marL="514350" lvl="1" indent="-514350" defTabSz="914400" eaLnBrk="0" hangingPunct="0">
              <a:spcBef>
                <a:spcPts val="300"/>
              </a:spcBef>
              <a:spcAft>
                <a:spcPts val="300"/>
              </a:spcAft>
              <a:buFont typeface="Arial" pitchFamily="34" charset="0"/>
              <a:buChar char="•"/>
            </a:pPr>
            <a:r>
              <a:rPr lang="en-US" sz="2200" dirty="0">
                <a:solidFill>
                  <a:srgbClr val="000000"/>
                </a:solidFill>
                <a:latin typeface="Calibri" pitchFamily="34" charset="0"/>
                <a:ea typeface="Calibri" pitchFamily="34" charset="0"/>
                <a:cs typeface="Calibri" pitchFamily="34" charset="0"/>
              </a:rPr>
              <a:t>Provides a broad </a:t>
            </a:r>
            <a:r>
              <a:rPr lang="en-US" sz="2200" dirty="0" smtClean="0">
                <a:solidFill>
                  <a:srgbClr val="000000"/>
                </a:solidFill>
                <a:latin typeface="Calibri" pitchFamily="34" charset="0"/>
                <a:ea typeface="Calibri" pitchFamily="34" charset="0"/>
                <a:cs typeface="Calibri" pitchFamily="34" charset="0"/>
              </a:rPr>
              <a:t>time-frame </a:t>
            </a:r>
            <a:r>
              <a:rPr lang="en-US" sz="2200" dirty="0">
                <a:solidFill>
                  <a:srgbClr val="000000"/>
                </a:solidFill>
                <a:latin typeface="Calibri" pitchFamily="34" charset="0"/>
                <a:ea typeface="Calibri" pitchFamily="34" charset="0"/>
                <a:cs typeface="Calibri" pitchFamily="34" charset="0"/>
              </a:rPr>
              <a:t>for completing the recovery support by </a:t>
            </a:r>
            <a:r>
              <a:rPr lang="en-US" sz="2200" dirty="0" smtClean="0">
                <a:solidFill>
                  <a:srgbClr val="000000"/>
                </a:solidFill>
                <a:latin typeface="Calibri" pitchFamily="34" charset="0"/>
                <a:ea typeface="Calibri" pitchFamily="34" charset="0"/>
                <a:cs typeface="Calibri" pitchFamily="34" charset="0"/>
              </a:rPr>
              <a:t>identifying deliverables and support milestones.</a:t>
            </a:r>
            <a:endParaRPr lang="en-US" sz="2200" dirty="0">
              <a:solidFill>
                <a:prstClr val="black"/>
              </a:solidFill>
              <a:latin typeface="Calibri" pitchFamily="34" charset="0"/>
              <a:cs typeface="Calibri" pitchFamily="34" charset="0"/>
            </a:endParaRPr>
          </a:p>
        </p:txBody>
      </p:sp>
      <p:sp>
        <p:nvSpPr>
          <p:cNvPr id="6" name="Rectangle 5"/>
          <p:cNvSpPr/>
          <p:nvPr/>
        </p:nvSpPr>
        <p:spPr>
          <a:xfrm>
            <a:off x="304800" y="152400"/>
            <a:ext cx="8229600" cy="646331"/>
          </a:xfrm>
          <a:prstGeom prst="rect">
            <a:avLst/>
          </a:prstGeom>
        </p:spPr>
        <p:txBody>
          <a:bodyPr wrap="square">
            <a:spAutoFit/>
          </a:bodyPr>
          <a:lstStyle/>
          <a:p>
            <a:pPr defTabSz="914400" fontAlgn="auto">
              <a:spcBef>
                <a:spcPts val="0"/>
              </a:spcBef>
              <a:spcAft>
                <a:spcPts val="0"/>
              </a:spcAft>
            </a:pPr>
            <a:r>
              <a:rPr lang="en-US" sz="3600" b="1" dirty="0" smtClean="0">
                <a:solidFill>
                  <a:schemeClr val="tx2"/>
                </a:solidFill>
                <a:latin typeface="Calibri" pitchFamily="34" charset="0"/>
                <a:cs typeface="Calibri" pitchFamily="34" charset="0"/>
              </a:rPr>
              <a:t>What Should the RSS Tell Us?</a:t>
            </a:r>
            <a:endParaRPr lang="en-US" sz="3600" b="1"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846670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6054436" y="76200"/>
            <a:ext cx="2819400" cy="2389909"/>
          </a:xfrm>
          <a:prstGeom prst="rect">
            <a:avLst/>
          </a:prstGeom>
          <a:ln>
            <a:noFill/>
          </a:ln>
          <a:effectLst>
            <a:softEdge rad="112500"/>
          </a:effectLst>
        </p:spPr>
      </p:pic>
      <p:sp>
        <p:nvSpPr>
          <p:cNvPr id="7" name="Rectangle 3"/>
          <p:cNvSpPr>
            <a:spLocks noChangeArrowheads="1"/>
          </p:cNvSpPr>
          <p:nvPr/>
        </p:nvSpPr>
        <p:spPr bwMode="auto">
          <a:xfrm>
            <a:off x="685800" y="917392"/>
            <a:ext cx="4114800"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a:r>
              <a:rPr lang="en-US" sz="2400" b="1" dirty="0">
                <a:solidFill>
                  <a:srgbClr val="000000"/>
                </a:solidFill>
                <a:latin typeface="Calibri" pitchFamily="34" charset="0"/>
                <a:ea typeface="Calibri" pitchFamily="34" charset="0"/>
                <a:cs typeface="Calibri" pitchFamily="34" charset="0"/>
              </a:rPr>
              <a:t>Primary Audience:</a:t>
            </a:r>
          </a:p>
          <a:p>
            <a:pPr defTabSz="914400"/>
            <a:endParaRPr lang="en-US" sz="1000" dirty="0">
              <a:solidFill>
                <a:srgbClr val="000000"/>
              </a:solidFill>
              <a:latin typeface="Calibri" pitchFamily="34" charset="0"/>
              <a:ea typeface="Calibri" pitchFamily="34" charset="0"/>
              <a:cs typeface="Calibri" pitchFamily="34" charset="0"/>
            </a:endParaRPr>
          </a:p>
          <a:p>
            <a:pPr marL="508000" indent="-285750" defTabSz="914400">
              <a:lnSpc>
                <a:spcPct val="150000"/>
              </a:lnSpc>
              <a:spcAft>
                <a:spcPts val="600"/>
              </a:spcAft>
              <a:buFont typeface="Arial" pitchFamily="34" charset="0"/>
              <a:buChar char="•"/>
            </a:pPr>
            <a:r>
              <a:rPr lang="en-US" sz="2000" dirty="0">
                <a:solidFill>
                  <a:srgbClr val="000000"/>
                </a:solidFill>
                <a:latin typeface="Calibri" pitchFamily="34" charset="0"/>
                <a:ea typeface="Calibri" pitchFamily="34" charset="0"/>
                <a:cs typeface="Calibri" pitchFamily="34" charset="0"/>
              </a:rPr>
              <a:t>Federal Disaster Recovery Coordinator</a:t>
            </a:r>
            <a:endParaRPr lang="en-US" sz="2000" dirty="0">
              <a:solidFill>
                <a:prstClr val="black"/>
              </a:solidFill>
              <a:latin typeface="Calibri" pitchFamily="34" charset="0"/>
              <a:cs typeface="Calibri" pitchFamily="34" charset="0"/>
            </a:endParaRPr>
          </a:p>
          <a:p>
            <a:pPr marL="508000" indent="-285750" defTabSz="914400" eaLnBrk="0" hangingPunct="0">
              <a:lnSpc>
                <a:spcPct val="150000"/>
              </a:lnSpc>
              <a:spcAft>
                <a:spcPts val="600"/>
              </a:spcAft>
              <a:buFont typeface="Arial" pitchFamily="34" charset="0"/>
              <a:buChar char="•"/>
            </a:pPr>
            <a:r>
              <a:rPr lang="en-US" sz="2000" dirty="0">
                <a:solidFill>
                  <a:srgbClr val="000000"/>
                </a:solidFill>
                <a:latin typeface="Calibri" pitchFamily="34" charset="0"/>
                <a:ea typeface="Calibri" pitchFamily="34" charset="0"/>
                <a:cs typeface="Calibri" pitchFamily="34" charset="0"/>
              </a:rPr>
              <a:t>Leadership of RSF Agencies and Departments</a:t>
            </a:r>
            <a:endParaRPr lang="en-US" sz="2000" dirty="0">
              <a:solidFill>
                <a:prstClr val="black"/>
              </a:solidFill>
              <a:latin typeface="Calibri" pitchFamily="34" charset="0"/>
              <a:cs typeface="Calibri" pitchFamily="34" charset="0"/>
            </a:endParaRPr>
          </a:p>
          <a:p>
            <a:pPr marL="508000" indent="-285750" defTabSz="914400" eaLnBrk="0" hangingPunct="0">
              <a:lnSpc>
                <a:spcPct val="150000"/>
              </a:lnSpc>
              <a:spcAft>
                <a:spcPts val="600"/>
              </a:spcAft>
              <a:buFont typeface="Arial" pitchFamily="34" charset="0"/>
              <a:buChar char="•"/>
            </a:pPr>
            <a:r>
              <a:rPr lang="en-US" sz="2000" dirty="0">
                <a:solidFill>
                  <a:srgbClr val="000000"/>
                </a:solidFill>
                <a:latin typeface="Calibri" pitchFamily="34" charset="0"/>
                <a:ea typeface="Calibri" pitchFamily="34" charset="0"/>
                <a:cs typeface="Calibri" pitchFamily="34" charset="0"/>
              </a:rPr>
              <a:t>Federal Coordinating Officer</a:t>
            </a:r>
            <a:endParaRPr lang="en-US" sz="2000" dirty="0">
              <a:solidFill>
                <a:prstClr val="black"/>
              </a:solidFill>
              <a:latin typeface="Calibri" pitchFamily="34" charset="0"/>
              <a:cs typeface="Calibri" pitchFamily="34" charset="0"/>
            </a:endParaRPr>
          </a:p>
          <a:p>
            <a:pPr marL="508000" indent="-285750" defTabSz="914400" eaLnBrk="0" hangingPunct="0">
              <a:lnSpc>
                <a:spcPct val="150000"/>
              </a:lnSpc>
              <a:spcAft>
                <a:spcPts val="600"/>
              </a:spcAft>
              <a:buFont typeface="Arial" pitchFamily="34" charset="0"/>
              <a:buChar char="•"/>
            </a:pPr>
            <a:r>
              <a:rPr lang="en-US" sz="2000" dirty="0">
                <a:solidFill>
                  <a:srgbClr val="000000"/>
                </a:solidFill>
                <a:latin typeface="Calibri" pitchFamily="34" charset="0"/>
                <a:ea typeface="Calibri" pitchFamily="34" charset="0"/>
                <a:cs typeface="Calibri" pitchFamily="34" charset="0"/>
              </a:rPr>
              <a:t>FEMA Regional Administrator</a:t>
            </a:r>
          </a:p>
          <a:p>
            <a:pPr marL="285750" indent="-285750" defTabSz="914400" eaLnBrk="0" hangingPunct="0">
              <a:lnSpc>
                <a:spcPct val="150000"/>
              </a:lnSpc>
              <a:spcAft>
                <a:spcPts val="600"/>
              </a:spcAft>
              <a:buFont typeface="Wingdings" pitchFamily="2" charset="2"/>
              <a:buChar char="q"/>
            </a:pPr>
            <a:endParaRPr lang="en-US" sz="1400" dirty="0">
              <a:solidFill>
                <a:srgbClr val="000000"/>
              </a:solidFill>
              <a:latin typeface="Calibri" pitchFamily="34" charset="0"/>
              <a:ea typeface="Calibri" pitchFamily="34" charset="0"/>
              <a:cs typeface="Calibri" pitchFamily="34" charset="0"/>
            </a:endParaRPr>
          </a:p>
        </p:txBody>
      </p:sp>
      <p:sp>
        <p:nvSpPr>
          <p:cNvPr id="8" name="Rectangle 7"/>
          <p:cNvSpPr/>
          <p:nvPr/>
        </p:nvSpPr>
        <p:spPr>
          <a:xfrm>
            <a:off x="304800" y="210234"/>
            <a:ext cx="7467378" cy="646331"/>
          </a:xfrm>
          <a:prstGeom prst="rect">
            <a:avLst/>
          </a:prstGeom>
        </p:spPr>
        <p:txBody>
          <a:bodyPr wrap="square">
            <a:spAutoFit/>
          </a:bodyPr>
          <a:lstStyle/>
          <a:p>
            <a:pPr defTabSz="914400" fontAlgn="auto">
              <a:spcBef>
                <a:spcPts val="0"/>
              </a:spcBef>
              <a:spcAft>
                <a:spcPts val="0"/>
              </a:spcAft>
            </a:pPr>
            <a:r>
              <a:rPr lang="en-US" sz="3600" b="1" dirty="0">
                <a:solidFill>
                  <a:schemeClr val="tx2"/>
                </a:solidFill>
                <a:latin typeface="Calibri" pitchFamily="34" charset="0"/>
              </a:rPr>
              <a:t>Who is the </a:t>
            </a:r>
            <a:r>
              <a:rPr lang="en-US" sz="3600" b="1" dirty="0" smtClean="0">
                <a:solidFill>
                  <a:schemeClr val="tx2"/>
                </a:solidFill>
                <a:latin typeface="Calibri" pitchFamily="34" charset="0"/>
              </a:rPr>
              <a:t>Audience </a:t>
            </a:r>
            <a:r>
              <a:rPr lang="en-US" sz="3600" b="1" dirty="0">
                <a:solidFill>
                  <a:schemeClr val="tx2"/>
                </a:solidFill>
                <a:latin typeface="Calibri" pitchFamily="34" charset="0"/>
              </a:rPr>
              <a:t>of the RSS?</a:t>
            </a:r>
          </a:p>
        </p:txBody>
      </p:sp>
      <p:sp>
        <p:nvSpPr>
          <p:cNvPr id="9" name="Rectangle 3"/>
          <p:cNvSpPr>
            <a:spLocks noChangeArrowheads="1"/>
          </p:cNvSpPr>
          <p:nvPr/>
        </p:nvSpPr>
        <p:spPr bwMode="auto">
          <a:xfrm>
            <a:off x="4606636" y="2133600"/>
            <a:ext cx="4267200"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08000" indent="-285750" defTabSz="914400" eaLnBrk="0" hangingPunct="0">
              <a:lnSpc>
                <a:spcPct val="150000"/>
              </a:lnSpc>
              <a:spcAft>
                <a:spcPts val="600"/>
              </a:spcAft>
              <a:buClr>
                <a:srgbClr val="C00000"/>
              </a:buClr>
            </a:pPr>
            <a:r>
              <a:rPr lang="en-US" sz="2400" b="1" dirty="0">
                <a:solidFill>
                  <a:srgbClr val="000000"/>
                </a:solidFill>
                <a:latin typeface="Calibri" pitchFamily="34" charset="0"/>
                <a:ea typeface="Calibri" pitchFamily="34" charset="0"/>
                <a:cs typeface="Calibri" pitchFamily="34" charset="0"/>
              </a:rPr>
              <a:t>Secondary Audience:</a:t>
            </a:r>
          </a:p>
          <a:p>
            <a:pPr marL="508000" indent="-285750" defTabSz="914400" eaLnBrk="0" hangingPunct="0">
              <a:lnSpc>
                <a:spcPct val="150000"/>
              </a:lnSpc>
              <a:spcAft>
                <a:spcPts val="600"/>
              </a:spcAft>
              <a:buFont typeface="Arial" pitchFamily="34" charset="0"/>
              <a:buChar char="•"/>
            </a:pPr>
            <a:r>
              <a:rPr lang="en-US" sz="2000" dirty="0">
                <a:solidFill>
                  <a:srgbClr val="000000"/>
                </a:solidFill>
                <a:latin typeface="Calibri" pitchFamily="34" charset="0"/>
                <a:ea typeface="Calibri" pitchFamily="34" charset="0"/>
                <a:cs typeface="Calibri" pitchFamily="34" charset="0"/>
              </a:rPr>
              <a:t>State/Tribal Disaster Recovery Coordinator</a:t>
            </a:r>
            <a:endParaRPr lang="en-US" sz="2000" dirty="0">
              <a:solidFill>
                <a:prstClr val="black"/>
              </a:solidFill>
              <a:latin typeface="Calibri" pitchFamily="34" charset="0"/>
              <a:cs typeface="Calibri" pitchFamily="34" charset="0"/>
            </a:endParaRPr>
          </a:p>
          <a:p>
            <a:pPr marL="508000" indent="-285750" defTabSz="914400" eaLnBrk="0" hangingPunct="0">
              <a:lnSpc>
                <a:spcPct val="150000"/>
              </a:lnSpc>
              <a:spcAft>
                <a:spcPts val="600"/>
              </a:spcAft>
              <a:buFont typeface="Arial" pitchFamily="34" charset="0"/>
              <a:buChar char="•"/>
            </a:pPr>
            <a:r>
              <a:rPr lang="en-US" sz="2000" dirty="0">
                <a:solidFill>
                  <a:srgbClr val="000000"/>
                </a:solidFill>
                <a:latin typeface="Calibri" pitchFamily="34" charset="0"/>
                <a:ea typeface="Calibri" pitchFamily="34" charset="0"/>
                <a:cs typeface="Calibri" pitchFamily="34" charset="0"/>
              </a:rPr>
              <a:t>State Coordinating Officer</a:t>
            </a:r>
            <a:endParaRPr lang="en-US" sz="2000" dirty="0">
              <a:solidFill>
                <a:prstClr val="black"/>
              </a:solidFill>
              <a:latin typeface="Calibri" pitchFamily="34" charset="0"/>
              <a:cs typeface="Calibri" pitchFamily="34" charset="0"/>
            </a:endParaRPr>
          </a:p>
          <a:p>
            <a:pPr marL="508000" indent="-285750" defTabSz="914400" eaLnBrk="0" hangingPunct="0">
              <a:lnSpc>
                <a:spcPct val="150000"/>
              </a:lnSpc>
              <a:spcAft>
                <a:spcPts val="600"/>
              </a:spcAft>
              <a:buFont typeface="Arial" pitchFamily="34" charset="0"/>
              <a:buChar char="•"/>
            </a:pPr>
            <a:r>
              <a:rPr lang="en-US" sz="2000" dirty="0">
                <a:solidFill>
                  <a:srgbClr val="000000"/>
                </a:solidFill>
                <a:latin typeface="Calibri" pitchFamily="34" charset="0"/>
                <a:ea typeface="Calibri" pitchFamily="34" charset="0"/>
                <a:cs typeface="Calibri" pitchFamily="34" charset="0"/>
              </a:rPr>
              <a:t>State Recovery Officials</a:t>
            </a:r>
          </a:p>
          <a:p>
            <a:pPr marL="508000" indent="-285750" defTabSz="914400" eaLnBrk="0" hangingPunct="0">
              <a:lnSpc>
                <a:spcPct val="150000"/>
              </a:lnSpc>
              <a:spcAft>
                <a:spcPts val="600"/>
              </a:spcAft>
              <a:buFont typeface="Arial" pitchFamily="34" charset="0"/>
              <a:buChar char="•"/>
            </a:pPr>
            <a:r>
              <a:rPr lang="en-US" sz="2000" dirty="0">
                <a:solidFill>
                  <a:srgbClr val="000000"/>
                </a:solidFill>
                <a:latin typeface="Calibri" pitchFamily="34" charset="0"/>
                <a:ea typeface="Calibri" pitchFamily="34" charset="0"/>
                <a:cs typeface="Calibri" pitchFamily="34" charset="0"/>
              </a:rPr>
              <a:t>National Task-Forces</a:t>
            </a:r>
            <a:endParaRPr lang="en-US" sz="2000" dirty="0">
              <a:solidFill>
                <a:prstClr val="black"/>
              </a:solidFill>
              <a:latin typeface="Calibri" pitchFamily="34" charset="0"/>
              <a:cs typeface="Calibri" pitchFamily="34" charset="0"/>
            </a:endParaRPr>
          </a:p>
          <a:p>
            <a:pPr marL="285750" indent="-285750" defTabSz="914400" eaLnBrk="0" hangingPunct="0">
              <a:lnSpc>
                <a:spcPct val="150000"/>
              </a:lnSpc>
              <a:spcAft>
                <a:spcPts val="600"/>
              </a:spcAft>
              <a:buFont typeface="Wingdings" pitchFamily="2" charset="2"/>
              <a:buChar char="q"/>
            </a:pPr>
            <a:endParaRPr lang="en-US" sz="1400" dirty="0">
              <a:solidFill>
                <a:srgbClr val="000000"/>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888808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ChangeArrowheads="1"/>
          </p:cNvSpPr>
          <p:nvPr/>
        </p:nvSpPr>
        <p:spPr bwMode="auto">
          <a:xfrm>
            <a:off x="762000" y="1100740"/>
            <a:ext cx="7848600" cy="4072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a:lnSpc>
                <a:spcPts val="3200"/>
              </a:lnSpc>
              <a:spcBef>
                <a:spcPts val="300"/>
              </a:spcBef>
              <a:spcAft>
                <a:spcPts val="300"/>
              </a:spcAft>
            </a:pPr>
            <a:r>
              <a:rPr lang="en-US" sz="2200" dirty="0">
                <a:solidFill>
                  <a:prstClr val="black"/>
                </a:solidFill>
                <a:latin typeface="Calibri" pitchFamily="34" charset="0"/>
                <a:ea typeface="Calibri" pitchFamily="34" charset="0"/>
                <a:cs typeface="Calibri" pitchFamily="34" charset="0"/>
              </a:rPr>
              <a:t>Having identified the recovery issues and needs through </a:t>
            </a:r>
            <a:r>
              <a:rPr lang="en-US" sz="2200" dirty="0" smtClean="0">
                <a:solidFill>
                  <a:prstClr val="black"/>
                </a:solidFill>
                <a:latin typeface="Calibri" pitchFamily="34" charset="0"/>
                <a:ea typeface="Calibri" pitchFamily="34" charset="0"/>
                <a:cs typeface="Calibri" pitchFamily="34" charset="0"/>
              </a:rPr>
              <a:t>the Mission </a:t>
            </a:r>
            <a:r>
              <a:rPr lang="en-US" sz="2200" dirty="0">
                <a:solidFill>
                  <a:prstClr val="black"/>
                </a:solidFill>
                <a:latin typeface="Calibri" pitchFamily="34" charset="0"/>
                <a:ea typeface="Calibri" pitchFamily="34" charset="0"/>
                <a:cs typeface="Calibri" pitchFamily="34" charset="0"/>
              </a:rPr>
              <a:t>Scoping Assessment, the RSS development </a:t>
            </a:r>
            <a:r>
              <a:rPr lang="en-US" sz="2200" dirty="0" smtClean="0">
                <a:solidFill>
                  <a:prstClr val="black"/>
                </a:solidFill>
                <a:latin typeface="Calibri" pitchFamily="34" charset="0"/>
                <a:ea typeface="Calibri" pitchFamily="34" charset="0"/>
                <a:cs typeface="Calibri" pitchFamily="34" charset="0"/>
              </a:rPr>
              <a:t>will </a:t>
            </a:r>
            <a:r>
              <a:rPr lang="en-US" sz="2200" dirty="0">
                <a:solidFill>
                  <a:prstClr val="black"/>
                </a:solidFill>
                <a:latin typeface="Calibri" pitchFamily="34" charset="0"/>
                <a:ea typeface="Calibri" pitchFamily="34" charset="0"/>
                <a:cs typeface="Calibri" pitchFamily="34" charset="0"/>
              </a:rPr>
              <a:t>focus on </a:t>
            </a:r>
            <a:r>
              <a:rPr lang="en-US" sz="2200" dirty="0" smtClean="0">
                <a:solidFill>
                  <a:prstClr val="black"/>
                </a:solidFill>
                <a:latin typeface="Calibri" pitchFamily="34" charset="0"/>
                <a:ea typeface="Calibri" pitchFamily="34" charset="0"/>
                <a:cs typeface="Calibri" pitchFamily="34" charset="0"/>
              </a:rPr>
              <a:t>guiding </a:t>
            </a:r>
            <a:r>
              <a:rPr lang="en-US" sz="2200" dirty="0">
                <a:solidFill>
                  <a:prstClr val="black"/>
                </a:solidFill>
                <a:latin typeface="Calibri" pitchFamily="34" charset="0"/>
                <a:ea typeface="Calibri" pitchFamily="34" charset="0"/>
                <a:cs typeface="Calibri" pitchFamily="34" charset="0"/>
              </a:rPr>
              <a:t>RSF Field Coordinators through </a:t>
            </a:r>
            <a:r>
              <a:rPr lang="en-US" sz="2200" dirty="0" smtClean="0">
                <a:solidFill>
                  <a:prstClr val="black"/>
                </a:solidFill>
                <a:latin typeface="Calibri" pitchFamily="34" charset="0"/>
                <a:ea typeface="Calibri" pitchFamily="34" charset="0"/>
                <a:cs typeface="Calibri" pitchFamily="34" charset="0"/>
              </a:rPr>
              <a:t>the </a:t>
            </a:r>
            <a:r>
              <a:rPr lang="en-US" sz="2200" dirty="0">
                <a:solidFill>
                  <a:prstClr val="black"/>
                </a:solidFill>
                <a:latin typeface="Calibri" pitchFamily="34" charset="0"/>
                <a:ea typeface="Calibri" pitchFamily="34" charset="0"/>
                <a:cs typeface="Calibri" pitchFamily="34" charset="0"/>
              </a:rPr>
              <a:t>RSS development process </a:t>
            </a:r>
            <a:r>
              <a:rPr lang="en-US" sz="2200" dirty="0" smtClean="0">
                <a:solidFill>
                  <a:prstClr val="black"/>
                </a:solidFill>
                <a:latin typeface="Calibri" pitchFamily="34" charset="0"/>
                <a:ea typeface="Calibri" pitchFamily="34" charset="0"/>
                <a:cs typeface="Calibri" pitchFamily="34" charset="0"/>
              </a:rPr>
              <a:t>:</a:t>
            </a:r>
            <a:endParaRPr lang="en-US" sz="2200" b="1" i="1" dirty="0">
              <a:solidFill>
                <a:srgbClr val="000000"/>
              </a:solidFill>
              <a:latin typeface="Calibri" pitchFamily="34" charset="0"/>
              <a:ea typeface="Calibri" pitchFamily="34" charset="0"/>
              <a:cs typeface="Calibri" pitchFamily="34" charset="0"/>
            </a:endParaRPr>
          </a:p>
          <a:p>
            <a:pPr marL="1035050" indent="-342900" algn="just">
              <a:lnSpc>
                <a:spcPct val="150000"/>
              </a:lnSpc>
              <a:spcBef>
                <a:spcPts val="300"/>
              </a:spcBef>
              <a:spcAft>
                <a:spcPts val="300"/>
              </a:spcAft>
              <a:buFont typeface="Arial" panose="020B0604020202020204" pitchFamily="34" charset="0"/>
              <a:buChar char="•"/>
            </a:pPr>
            <a:r>
              <a:rPr lang="en-US" sz="2200" dirty="0">
                <a:solidFill>
                  <a:prstClr val="black"/>
                </a:solidFill>
                <a:latin typeface="Calibri" pitchFamily="34" charset="0"/>
                <a:ea typeface="Calibri" pitchFamily="34" charset="0"/>
                <a:cs typeface="Calibri" pitchFamily="34" charset="0"/>
              </a:rPr>
              <a:t>RSFs identify their </a:t>
            </a:r>
            <a:r>
              <a:rPr lang="en-US" sz="2200" b="1" dirty="0">
                <a:solidFill>
                  <a:prstClr val="black"/>
                </a:solidFill>
                <a:latin typeface="Calibri" pitchFamily="34" charset="0"/>
                <a:ea typeface="Calibri" pitchFamily="34" charset="0"/>
                <a:cs typeface="Calibri" pitchFamily="34" charset="0"/>
              </a:rPr>
              <a:t>Strategic Objective(s)</a:t>
            </a:r>
            <a:endParaRPr lang="en-US" sz="2200" b="1" dirty="0">
              <a:solidFill>
                <a:prstClr val="black"/>
              </a:solidFill>
              <a:latin typeface="Calibri" pitchFamily="34" charset="0"/>
              <a:cs typeface="Calibri" pitchFamily="34" charset="0"/>
            </a:endParaRPr>
          </a:p>
          <a:p>
            <a:pPr marL="1035050" indent="-342900" algn="just">
              <a:lnSpc>
                <a:spcPct val="150000"/>
              </a:lnSpc>
              <a:spcBef>
                <a:spcPts val="300"/>
              </a:spcBef>
              <a:spcAft>
                <a:spcPts val="300"/>
              </a:spcAft>
              <a:buFont typeface="Arial" panose="020B0604020202020204" pitchFamily="34" charset="0"/>
              <a:buChar char="•"/>
            </a:pPr>
            <a:r>
              <a:rPr lang="en-US" sz="2200" dirty="0">
                <a:solidFill>
                  <a:prstClr val="black"/>
                </a:solidFill>
                <a:latin typeface="Calibri" pitchFamily="34" charset="0"/>
                <a:ea typeface="Calibri" pitchFamily="34" charset="0"/>
                <a:cs typeface="Calibri" pitchFamily="34" charset="0"/>
              </a:rPr>
              <a:t>RSFs outline Recovery </a:t>
            </a:r>
            <a:r>
              <a:rPr lang="en-US" sz="2200" b="1" dirty="0">
                <a:solidFill>
                  <a:prstClr val="black"/>
                </a:solidFill>
                <a:latin typeface="Calibri" pitchFamily="34" charset="0"/>
                <a:ea typeface="Calibri" pitchFamily="34" charset="0"/>
                <a:cs typeface="Calibri" pitchFamily="34" charset="0"/>
              </a:rPr>
              <a:t>Support Actions</a:t>
            </a:r>
            <a:endParaRPr lang="en-US" sz="2200" b="1" dirty="0">
              <a:solidFill>
                <a:prstClr val="black"/>
              </a:solidFill>
              <a:latin typeface="Calibri" pitchFamily="34" charset="0"/>
              <a:cs typeface="Calibri" pitchFamily="34" charset="0"/>
            </a:endParaRPr>
          </a:p>
          <a:p>
            <a:pPr marL="1035050" indent="-342900" algn="just">
              <a:lnSpc>
                <a:spcPct val="150000"/>
              </a:lnSpc>
              <a:spcBef>
                <a:spcPts val="300"/>
              </a:spcBef>
              <a:spcAft>
                <a:spcPts val="300"/>
              </a:spcAft>
              <a:buFont typeface="Arial" panose="020B0604020202020204" pitchFamily="34" charset="0"/>
              <a:buChar char="•"/>
            </a:pPr>
            <a:r>
              <a:rPr lang="en-US" sz="2200" dirty="0">
                <a:solidFill>
                  <a:prstClr val="black"/>
                </a:solidFill>
                <a:latin typeface="Calibri" pitchFamily="34" charset="0"/>
                <a:ea typeface="Calibri" pitchFamily="34" charset="0"/>
                <a:cs typeface="Calibri" pitchFamily="34" charset="0"/>
              </a:rPr>
              <a:t>RSFs identify Recovery </a:t>
            </a:r>
            <a:r>
              <a:rPr lang="en-US" sz="2200" b="1" dirty="0">
                <a:solidFill>
                  <a:prstClr val="black"/>
                </a:solidFill>
                <a:latin typeface="Calibri" pitchFamily="34" charset="0"/>
                <a:ea typeface="Calibri" pitchFamily="34" charset="0"/>
                <a:cs typeface="Calibri" pitchFamily="34" charset="0"/>
              </a:rPr>
              <a:t>Metrics  </a:t>
            </a:r>
            <a:endParaRPr lang="en-US" sz="2200" b="1" dirty="0">
              <a:solidFill>
                <a:prstClr val="black"/>
              </a:solidFill>
              <a:latin typeface="Calibri" pitchFamily="34" charset="0"/>
              <a:cs typeface="Calibri" pitchFamily="34" charset="0"/>
            </a:endParaRPr>
          </a:p>
          <a:p>
            <a:pPr marL="1035050" indent="-342900" algn="just">
              <a:lnSpc>
                <a:spcPct val="150000"/>
              </a:lnSpc>
              <a:spcBef>
                <a:spcPts val="300"/>
              </a:spcBef>
              <a:spcAft>
                <a:spcPts val="300"/>
              </a:spcAft>
              <a:buFont typeface="Arial" panose="020B0604020202020204" pitchFamily="34" charset="0"/>
              <a:buChar char="•"/>
            </a:pPr>
            <a:r>
              <a:rPr lang="en-US" sz="2200" dirty="0" smtClean="0">
                <a:solidFill>
                  <a:prstClr val="black"/>
                </a:solidFill>
                <a:latin typeface="Calibri" pitchFamily="34" charset="0"/>
                <a:ea typeface="Calibri" pitchFamily="34" charset="0"/>
                <a:cs typeface="Calibri" pitchFamily="34" charset="0"/>
              </a:rPr>
              <a:t>RSFs </a:t>
            </a:r>
            <a:r>
              <a:rPr lang="en-US" sz="2200" dirty="0">
                <a:solidFill>
                  <a:prstClr val="black"/>
                </a:solidFill>
                <a:latin typeface="Calibri" pitchFamily="34" charset="0"/>
                <a:ea typeface="Calibri" pitchFamily="34" charset="0"/>
                <a:cs typeface="Calibri" pitchFamily="34" charset="0"/>
              </a:rPr>
              <a:t>identify </a:t>
            </a:r>
            <a:r>
              <a:rPr lang="en-US" sz="2200" b="1" dirty="0">
                <a:solidFill>
                  <a:prstClr val="black"/>
                </a:solidFill>
                <a:latin typeface="Calibri" pitchFamily="34" charset="0"/>
                <a:ea typeface="Calibri" pitchFamily="34" charset="0"/>
                <a:cs typeface="Calibri" pitchFamily="34" charset="0"/>
              </a:rPr>
              <a:t>Implementation </a:t>
            </a:r>
            <a:r>
              <a:rPr lang="en-US" sz="2200" b="1" dirty="0" smtClean="0">
                <a:solidFill>
                  <a:prstClr val="black"/>
                </a:solidFill>
                <a:latin typeface="Calibri" pitchFamily="34" charset="0"/>
                <a:ea typeface="Calibri" pitchFamily="34" charset="0"/>
                <a:cs typeface="Calibri" pitchFamily="34" charset="0"/>
              </a:rPr>
              <a:t>Milestones</a:t>
            </a:r>
            <a:endParaRPr lang="en-US" sz="2200" b="1" dirty="0">
              <a:solidFill>
                <a:prstClr val="black"/>
              </a:solidFill>
              <a:latin typeface="Calibri" pitchFamily="34" charset="0"/>
              <a:cs typeface="Calibri" pitchFamily="34" charset="0"/>
            </a:endParaRPr>
          </a:p>
        </p:txBody>
      </p:sp>
      <p:sp>
        <p:nvSpPr>
          <p:cNvPr id="9" name="Rectangle 8"/>
          <p:cNvSpPr/>
          <p:nvPr/>
        </p:nvSpPr>
        <p:spPr>
          <a:xfrm>
            <a:off x="466155" y="246758"/>
            <a:ext cx="3570914" cy="646331"/>
          </a:xfrm>
          <a:prstGeom prst="rect">
            <a:avLst/>
          </a:prstGeom>
        </p:spPr>
        <p:txBody>
          <a:bodyPr wrap="none">
            <a:spAutoFit/>
          </a:bodyPr>
          <a:lstStyle/>
          <a:p>
            <a:pPr defTabSz="914400" fontAlgn="auto">
              <a:spcBef>
                <a:spcPts val="0"/>
              </a:spcBef>
              <a:spcAft>
                <a:spcPts val="0"/>
              </a:spcAft>
            </a:pPr>
            <a:r>
              <a:rPr lang="en-US" sz="3600" b="1" dirty="0">
                <a:solidFill>
                  <a:schemeClr val="tx2"/>
                </a:solidFill>
                <a:latin typeface="Calibri" pitchFamily="34" charset="0"/>
                <a:cs typeface="Calibri" pitchFamily="34" charset="0"/>
              </a:rPr>
              <a:t>RSS </a:t>
            </a:r>
            <a:r>
              <a:rPr lang="en-US" sz="3600" b="1" dirty="0" smtClean="0">
                <a:solidFill>
                  <a:schemeClr val="tx2"/>
                </a:solidFill>
                <a:latin typeface="Calibri" pitchFamily="34" charset="0"/>
                <a:cs typeface="Calibri" pitchFamily="34" charset="0"/>
              </a:rPr>
              <a:t>Development</a:t>
            </a:r>
            <a:endParaRPr lang="en-US" sz="3600" b="1"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2799599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BA9B540C-44DA-4F69-89C9-7C84606640D3}" type="slidenum">
              <a:rPr lang="en-US" smtClean="0">
                <a:solidFill>
                  <a:srgbClr val="564B3C"/>
                </a:solidFill>
              </a:rPr>
              <a:pPr/>
              <a:t>44</a:t>
            </a:fld>
            <a:endParaRPr lang="en-US" dirty="0">
              <a:solidFill>
                <a:srgbClr val="564B3C"/>
              </a:solidFill>
            </a:endParaRPr>
          </a:p>
        </p:txBody>
      </p:sp>
      <p:sp>
        <p:nvSpPr>
          <p:cNvPr id="6" name="Rectangle 5"/>
          <p:cNvSpPr/>
          <p:nvPr/>
        </p:nvSpPr>
        <p:spPr>
          <a:xfrm>
            <a:off x="304800" y="174861"/>
            <a:ext cx="7537025" cy="646331"/>
          </a:xfrm>
          <a:prstGeom prst="rect">
            <a:avLst/>
          </a:prstGeom>
        </p:spPr>
        <p:txBody>
          <a:bodyPr wrap="square">
            <a:spAutoFit/>
          </a:bodyPr>
          <a:lstStyle/>
          <a:p>
            <a:pPr defTabSz="914400">
              <a:spcAft>
                <a:spcPts val="0"/>
              </a:spcAft>
            </a:pPr>
            <a:r>
              <a:rPr lang="en-US" sz="3600" b="1" dirty="0" smtClean="0">
                <a:solidFill>
                  <a:schemeClr val="tx2"/>
                </a:solidFill>
                <a:latin typeface="Calibri" pitchFamily="34" charset="0"/>
                <a:cs typeface="Calibri" pitchFamily="34" charset="0"/>
              </a:rPr>
              <a:t>I</a:t>
            </a:r>
            <a:r>
              <a:rPr lang="en-US" sz="3600" b="1" dirty="0" smtClean="0">
                <a:solidFill>
                  <a:schemeClr val="tx2"/>
                </a:solidFill>
                <a:latin typeface="Calibri" pitchFamily="34" charset="0"/>
                <a:ea typeface="Calibri" pitchFamily="34" charset="0"/>
                <a:cs typeface="Calibri" pitchFamily="34" charset="0"/>
              </a:rPr>
              <a:t>dentify Strategic Objectives</a:t>
            </a:r>
            <a:r>
              <a:rPr lang="en-US" sz="3600" b="1" dirty="0" smtClean="0">
                <a:solidFill>
                  <a:schemeClr val="tx2"/>
                </a:solidFill>
                <a:latin typeface="Calibri" pitchFamily="34" charset="0"/>
                <a:cs typeface="Calibri" pitchFamily="34" charset="0"/>
              </a:rPr>
              <a:t>:</a:t>
            </a:r>
            <a:endParaRPr lang="en-US" sz="3600" b="1" dirty="0">
              <a:solidFill>
                <a:schemeClr val="tx2"/>
              </a:solidFill>
              <a:latin typeface="Calibri" pitchFamily="34" charset="0"/>
              <a:cs typeface="Calibri" pitchFamily="34" charset="0"/>
            </a:endParaRPr>
          </a:p>
        </p:txBody>
      </p:sp>
      <p:sp>
        <p:nvSpPr>
          <p:cNvPr id="8" name="Rectangle 7"/>
          <p:cNvSpPr/>
          <p:nvPr/>
        </p:nvSpPr>
        <p:spPr>
          <a:xfrm>
            <a:off x="685800" y="1371600"/>
            <a:ext cx="7634011" cy="3185487"/>
          </a:xfrm>
          <a:prstGeom prst="rect">
            <a:avLst/>
          </a:prstGeom>
        </p:spPr>
        <p:txBody>
          <a:bodyPr wrap="square">
            <a:spAutoFit/>
          </a:bodyPr>
          <a:lstStyle/>
          <a:p>
            <a:pPr marL="463550" indent="-463550" algn="just" defTabSz="914400" fontAlgn="auto">
              <a:spcBef>
                <a:spcPts val="300"/>
              </a:spcBef>
              <a:spcAft>
                <a:spcPts val="300"/>
              </a:spcAft>
              <a:buFont typeface="Arial" pitchFamily="34" charset="0"/>
              <a:buChar char="•"/>
            </a:pPr>
            <a:r>
              <a:rPr lang="en-US" sz="2200" dirty="0" smtClean="0">
                <a:solidFill>
                  <a:prstClr val="black"/>
                </a:solidFill>
                <a:latin typeface="Calibri" pitchFamily="34" charset="0"/>
                <a:cs typeface="Calibri" pitchFamily="34" charset="0"/>
              </a:rPr>
              <a:t>Based on disaster issues identified in the Mission Scoping Assessment.</a:t>
            </a:r>
            <a:endParaRPr lang="en-US" sz="2200" dirty="0">
              <a:solidFill>
                <a:prstClr val="black"/>
              </a:solidFill>
              <a:latin typeface="Calibri" pitchFamily="34" charset="0"/>
              <a:cs typeface="Calibri" pitchFamily="34" charset="0"/>
            </a:endParaRPr>
          </a:p>
          <a:p>
            <a:pPr marL="463550" indent="-463550" algn="just" defTabSz="914400" fontAlgn="auto">
              <a:spcBef>
                <a:spcPts val="300"/>
              </a:spcBef>
              <a:spcAft>
                <a:spcPts val="300"/>
              </a:spcAft>
              <a:buFont typeface="Arial" pitchFamily="34" charset="0"/>
              <a:buChar char="•"/>
            </a:pPr>
            <a:r>
              <a:rPr lang="en-US" sz="2200" dirty="0" smtClean="0">
                <a:solidFill>
                  <a:prstClr val="black"/>
                </a:solidFill>
                <a:latin typeface="Calibri" pitchFamily="34" charset="0"/>
                <a:cs typeface="Calibri" pitchFamily="34" charset="0"/>
              </a:rPr>
              <a:t>Crafted in support of the state/tribal and local recovery goals.</a:t>
            </a:r>
          </a:p>
          <a:p>
            <a:pPr marL="463550" indent="-463550" algn="just" defTabSz="914400" fontAlgn="auto">
              <a:spcBef>
                <a:spcPts val="300"/>
              </a:spcBef>
              <a:spcAft>
                <a:spcPts val="300"/>
              </a:spcAft>
              <a:buFont typeface="Arial" pitchFamily="34" charset="0"/>
              <a:buChar char="•"/>
            </a:pPr>
            <a:r>
              <a:rPr lang="en-US" sz="2200" dirty="0">
                <a:solidFill>
                  <a:prstClr val="black"/>
                </a:solidFill>
                <a:latin typeface="Calibri" pitchFamily="34" charset="0"/>
                <a:cs typeface="Calibri" pitchFamily="34" charset="0"/>
              </a:rPr>
              <a:t>Framed in the context of providing support rather than achieving a recovery </a:t>
            </a:r>
            <a:r>
              <a:rPr lang="en-US" sz="2200" dirty="0" smtClean="0">
                <a:solidFill>
                  <a:prstClr val="black"/>
                </a:solidFill>
                <a:latin typeface="Calibri" pitchFamily="34" charset="0"/>
                <a:cs typeface="Calibri" pitchFamily="34" charset="0"/>
              </a:rPr>
              <a:t>goal.</a:t>
            </a:r>
          </a:p>
          <a:p>
            <a:pPr marL="463550" indent="-463550" algn="just" defTabSz="914400" fontAlgn="auto">
              <a:spcBef>
                <a:spcPts val="300"/>
              </a:spcBef>
              <a:spcAft>
                <a:spcPts val="300"/>
              </a:spcAft>
              <a:buFont typeface="Arial" pitchFamily="34" charset="0"/>
              <a:buChar char="•"/>
            </a:pPr>
            <a:endParaRPr lang="en-US" sz="2200" dirty="0">
              <a:solidFill>
                <a:prstClr val="black"/>
              </a:solidFill>
              <a:latin typeface="Calibri" pitchFamily="34" charset="0"/>
              <a:cs typeface="Calibri" pitchFamily="34" charset="0"/>
            </a:endParaRPr>
          </a:p>
          <a:p>
            <a:pPr marL="463550" indent="-463550" algn="ctr" defTabSz="914400" fontAlgn="auto">
              <a:spcBef>
                <a:spcPts val="300"/>
              </a:spcBef>
              <a:spcAft>
                <a:spcPts val="300"/>
              </a:spcAft>
            </a:pPr>
            <a:r>
              <a:rPr lang="en-US" sz="2200" b="1" u="sng" dirty="0" smtClean="0">
                <a:solidFill>
                  <a:prstClr val="black"/>
                </a:solidFill>
                <a:latin typeface="Calibri" pitchFamily="34" charset="0"/>
                <a:cs typeface="Calibri" pitchFamily="34" charset="0"/>
              </a:rPr>
              <a:t>Strategic objectives should be attainable and based </a:t>
            </a:r>
            <a:r>
              <a:rPr lang="en-US" sz="2200" b="1" u="sng" dirty="0">
                <a:solidFill>
                  <a:prstClr val="black"/>
                </a:solidFill>
                <a:latin typeface="Calibri" pitchFamily="34" charset="0"/>
                <a:cs typeface="Calibri" pitchFamily="34" charset="0"/>
              </a:rPr>
              <a:t>on RSF </a:t>
            </a:r>
            <a:endParaRPr lang="en-US" sz="2200" b="1" u="sng" dirty="0" smtClean="0">
              <a:solidFill>
                <a:prstClr val="black"/>
              </a:solidFill>
              <a:latin typeface="Calibri" pitchFamily="34" charset="0"/>
              <a:cs typeface="Calibri" pitchFamily="34" charset="0"/>
            </a:endParaRPr>
          </a:p>
          <a:p>
            <a:pPr marL="463550" indent="-463550" algn="ctr" defTabSz="914400" fontAlgn="auto">
              <a:spcBef>
                <a:spcPts val="300"/>
              </a:spcBef>
              <a:spcAft>
                <a:spcPts val="300"/>
              </a:spcAft>
            </a:pPr>
            <a:r>
              <a:rPr lang="en-US" sz="2200" b="1" u="sng" dirty="0" smtClean="0">
                <a:solidFill>
                  <a:prstClr val="black"/>
                </a:solidFill>
                <a:latin typeface="Calibri" pitchFamily="34" charset="0"/>
                <a:cs typeface="Calibri" pitchFamily="34" charset="0"/>
              </a:rPr>
              <a:t>authorities, capabilities and resources</a:t>
            </a:r>
            <a:endParaRPr lang="en-US" sz="800" b="1" u="sng"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2893799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5"/>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26162" y="374557"/>
            <a:ext cx="1874838" cy="9208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188647"/>
            <a:ext cx="8018124" cy="646331"/>
          </a:xfrm>
          <a:prstGeom prst="rect">
            <a:avLst/>
          </a:prstGeom>
        </p:spPr>
        <p:txBody>
          <a:bodyPr wrap="square">
            <a:spAutoFit/>
          </a:bodyPr>
          <a:lstStyle/>
          <a:p>
            <a:pPr defTabSz="914400">
              <a:spcAft>
                <a:spcPts val="0"/>
              </a:spcAft>
            </a:pPr>
            <a:r>
              <a:rPr lang="en-US" sz="3600" b="1" dirty="0">
                <a:solidFill>
                  <a:schemeClr val="tx2"/>
                </a:solidFill>
                <a:latin typeface="Calibri" pitchFamily="34" charset="0"/>
                <a:ea typeface="Calibri" pitchFamily="34" charset="0"/>
                <a:cs typeface="Calibri" pitchFamily="34" charset="0"/>
              </a:rPr>
              <a:t>RSF Strategic </a:t>
            </a:r>
            <a:r>
              <a:rPr lang="en-US" sz="3600" b="1" dirty="0" smtClean="0">
                <a:solidFill>
                  <a:schemeClr val="tx2"/>
                </a:solidFill>
                <a:latin typeface="Calibri" pitchFamily="34" charset="0"/>
                <a:ea typeface="Calibri" pitchFamily="34" charset="0"/>
                <a:cs typeface="Calibri" pitchFamily="34" charset="0"/>
              </a:rPr>
              <a:t>Objective</a:t>
            </a:r>
            <a:endParaRPr lang="en-US" sz="3600" b="1" dirty="0">
              <a:solidFill>
                <a:schemeClr val="tx2"/>
              </a:solidFill>
              <a:latin typeface="Calibri" pitchFamily="34" charset="0"/>
              <a:cs typeface="Calibri" pitchFamily="34" charset="0"/>
            </a:endParaRPr>
          </a:p>
        </p:txBody>
      </p:sp>
      <p:sp>
        <p:nvSpPr>
          <p:cNvPr id="4" name="Rectangle 3"/>
          <p:cNvSpPr/>
          <p:nvPr/>
        </p:nvSpPr>
        <p:spPr>
          <a:xfrm>
            <a:off x="432740" y="1600200"/>
            <a:ext cx="8001000" cy="3293209"/>
          </a:xfrm>
          <a:prstGeom prst="rect">
            <a:avLst/>
          </a:prstGeom>
        </p:spPr>
        <p:txBody>
          <a:bodyPr wrap="square">
            <a:spAutoFit/>
          </a:bodyPr>
          <a:lstStyle/>
          <a:p>
            <a:pPr marL="457200" indent="-457200" algn="just" defTabSz="914400" fontAlgn="auto">
              <a:spcBef>
                <a:spcPts val="300"/>
              </a:spcBef>
              <a:spcAft>
                <a:spcPts val="300"/>
              </a:spcAft>
              <a:buClr>
                <a:schemeClr val="tx1"/>
              </a:buClr>
              <a:buFont typeface="Arial" pitchFamily="34" charset="0"/>
              <a:buChar char="•"/>
            </a:pPr>
            <a:r>
              <a:rPr lang="en-US" sz="2200" b="1" dirty="0" smtClean="0">
                <a:solidFill>
                  <a:srgbClr val="C00000"/>
                </a:solidFill>
                <a:latin typeface="Calibri" pitchFamily="34" charset="0"/>
                <a:cs typeface="Calibri" pitchFamily="34" charset="0"/>
              </a:rPr>
              <a:t>ECONOMIC: </a:t>
            </a:r>
            <a:r>
              <a:rPr lang="en-US" sz="2200" dirty="0" smtClean="0">
                <a:solidFill>
                  <a:prstClr val="black"/>
                </a:solidFill>
                <a:latin typeface="Calibri" pitchFamily="34" charset="0"/>
                <a:cs typeface="Calibri" pitchFamily="34" charset="0"/>
              </a:rPr>
              <a:t>Support the State/local governments in recovering the tourism economy.</a:t>
            </a:r>
          </a:p>
          <a:p>
            <a:pPr marL="457200" indent="-457200" algn="just" defTabSz="914400" fontAlgn="auto">
              <a:spcBef>
                <a:spcPts val="300"/>
              </a:spcBef>
              <a:spcAft>
                <a:spcPts val="300"/>
              </a:spcAft>
              <a:buClr>
                <a:schemeClr val="tx1"/>
              </a:buClr>
              <a:buFont typeface="Arial" pitchFamily="34" charset="0"/>
              <a:buChar char="•"/>
            </a:pPr>
            <a:r>
              <a:rPr lang="en-US" sz="2200" b="1" dirty="0" smtClean="0">
                <a:solidFill>
                  <a:srgbClr val="C00000"/>
                </a:solidFill>
                <a:latin typeface="Calibri" pitchFamily="34" charset="0"/>
                <a:cs typeface="Calibri" pitchFamily="34" charset="0"/>
              </a:rPr>
              <a:t>HOUSING: </a:t>
            </a:r>
            <a:r>
              <a:rPr lang="en-US" sz="2200" dirty="0" smtClean="0">
                <a:solidFill>
                  <a:prstClr val="black"/>
                </a:solidFill>
                <a:latin typeface="Calibri" pitchFamily="34" charset="0"/>
                <a:cs typeface="Calibri" pitchFamily="34" charset="0"/>
              </a:rPr>
              <a:t>Assist the State with stabilizing available housing stock and provide communities with the tools to help them meet the need for quality affordable rental homes.</a:t>
            </a:r>
          </a:p>
          <a:p>
            <a:pPr marL="457200" indent="-457200" algn="just" defTabSz="914400" fontAlgn="auto">
              <a:spcBef>
                <a:spcPts val="300"/>
              </a:spcBef>
              <a:spcAft>
                <a:spcPts val="300"/>
              </a:spcAft>
              <a:buClr>
                <a:schemeClr val="tx1"/>
              </a:buClr>
              <a:buFont typeface="Arial" pitchFamily="34" charset="0"/>
              <a:buChar char="•"/>
            </a:pPr>
            <a:r>
              <a:rPr lang="en-US" sz="2200" b="1" dirty="0" smtClean="0">
                <a:solidFill>
                  <a:srgbClr val="C00000"/>
                </a:solidFill>
                <a:latin typeface="Calibri" pitchFamily="34" charset="0"/>
                <a:cs typeface="Calibri" pitchFamily="34" charset="0"/>
              </a:rPr>
              <a:t>CPCB: </a:t>
            </a:r>
            <a:r>
              <a:rPr lang="en-US" sz="2200" dirty="0" smtClean="0">
                <a:solidFill>
                  <a:prstClr val="black"/>
                </a:solidFill>
                <a:latin typeface="Calibri" pitchFamily="34" charset="0"/>
                <a:cs typeface="Calibri" pitchFamily="34" charset="0"/>
              </a:rPr>
              <a:t>Provide training to municipalities to build planning capacity, provide direct planning support to communities who have experienced that lack the capacity to lead and implement a successful recovery process.</a:t>
            </a:r>
            <a:endParaRPr lang="en-US" sz="2200" dirty="0">
              <a:solidFill>
                <a:srgbClr val="C00000"/>
              </a:solidFill>
              <a:latin typeface="Calibri" pitchFamily="34" charset="0"/>
              <a:cs typeface="Calibri" pitchFamily="34" charset="0"/>
            </a:endParaRPr>
          </a:p>
        </p:txBody>
      </p:sp>
    </p:spTree>
    <p:extLst>
      <p:ext uri="{BB962C8B-B14F-4D97-AF65-F5344CB8AC3E}">
        <p14:creationId xmlns:p14="http://schemas.microsoft.com/office/powerpoint/2010/main" val="3140682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auto">
              <a:spcBef>
                <a:spcPts val="0"/>
              </a:spcBef>
              <a:spcAft>
                <a:spcPts val="0"/>
              </a:spcAft>
            </a:pPr>
            <a:endParaRPr lang="en-US" dirty="0">
              <a:solidFill>
                <a:prstClr val="black"/>
              </a:solidFill>
              <a:latin typeface="Century Gothic"/>
            </a:endParaRPr>
          </a:p>
        </p:txBody>
      </p:sp>
      <p:sp>
        <p:nvSpPr>
          <p:cNvPr id="5" name="Rectangle 6"/>
          <p:cNvSpPr>
            <a:spLocks noChangeArrowheads="1"/>
          </p:cNvSpPr>
          <p:nvPr/>
        </p:nvSpPr>
        <p:spPr bwMode="auto">
          <a:xfrm>
            <a:off x="0" y="85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US" dirty="0">
              <a:solidFill>
                <a:prstClr val="black"/>
              </a:solidFill>
              <a:latin typeface="Arial" pitchFamily="34" charset="0"/>
              <a:cs typeface="Arial" pitchFamily="34" charset="0"/>
            </a:endParaRPr>
          </a:p>
        </p:txBody>
      </p:sp>
      <p:sp>
        <p:nvSpPr>
          <p:cNvPr id="8" name="Rectangle 7"/>
          <p:cNvSpPr/>
          <p:nvPr/>
        </p:nvSpPr>
        <p:spPr>
          <a:xfrm>
            <a:off x="304800" y="171271"/>
            <a:ext cx="7620000" cy="1200329"/>
          </a:xfrm>
          <a:prstGeom prst="rect">
            <a:avLst/>
          </a:prstGeom>
        </p:spPr>
        <p:txBody>
          <a:bodyPr wrap="square">
            <a:spAutoFit/>
          </a:bodyPr>
          <a:lstStyle/>
          <a:p>
            <a:pPr defTabSz="914400">
              <a:spcAft>
                <a:spcPts val="0"/>
              </a:spcAft>
            </a:pPr>
            <a:r>
              <a:rPr lang="en-US" sz="3600" b="1" dirty="0">
                <a:solidFill>
                  <a:schemeClr val="tx2"/>
                </a:solidFill>
                <a:latin typeface="Calibri" pitchFamily="34" charset="0"/>
                <a:ea typeface="Calibri" pitchFamily="34" charset="0"/>
                <a:cs typeface="Calibri" pitchFamily="34" charset="0"/>
              </a:rPr>
              <a:t>RSF Work Sessions to </a:t>
            </a:r>
            <a:r>
              <a:rPr lang="en-US" sz="3600" b="1" dirty="0" smtClean="0">
                <a:solidFill>
                  <a:schemeClr val="tx2"/>
                </a:solidFill>
                <a:latin typeface="Calibri" pitchFamily="34" charset="0"/>
                <a:ea typeface="Calibri" pitchFamily="34" charset="0"/>
                <a:cs typeface="Calibri" pitchFamily="34" charset="0"/>
              </a:rPr>
              <a:t>Identify </a:t>
            </a:r>
            <a:r>
              <a:rPr lang="en-US" sz="3600" b="1" dirty="0">
                <a:solidFill>
                  <a:schemeClr val="tx2"/>
                </a:solidFill>
                <a:latin typeface="Calibri" pitchFamily="34" charset="0"/>
                <a:ea typeface="Calibri" pitchFamily="34" charset="0"/>
                <a:cs typeface="Calibri" pitchFamily="34" charset="0"/>
              </a:rPr>
              <a:t>Recovery Support </a:t>
            </a:r>
            <a:r>
              <a:rPr lang="en-US" sz="3600" b="1" dirty="0" smtClean="0">
                <a:solidFill>
                  <a:schemeClr val="tx2"/>
                </a:solidFill>
                <a:latin typeface="Calibri" pitchFamily="34" charset="0"/>
                <a:ea typeface="Calibri" pitchFamily="34" charset="0"/>
                <a:cs typeface="Calibri" pitchFamily="34" charset="0"/>
              </a:rPr>
              <a:t>Activities/actions</a:t>
            </a:r>
            <a:endParaRPr lang="en-US" sz="3600" b="1" dirty="0">
              <a:solidFill>
                <a:schemeClr val="tx2"/>
              </a:solidFill>
              <a:latin typeface="Calibri" pitchFamily="34" charset="0"/>
              <a:cs typeface="Calibri" pitchFamily="34" charset="0"/>
            </a:endParaRPr>
          </a:p>
        </p:txBody>
      </p:sp>
      <p:sp>
        <p:nvSpPr>
          <p:cNvPr id="11" name="Text Box 7"/>
          <p:cNvSpPr txBox="1">
            <a:spLocks noChangeArrowheads="1"/>
          </p:cNvSpPr>
          <p:nvPr/>
        </p:nvSpPr>
        <p:spPr bwMode="auto">
          <a:xfrm>
            <a:off x="1169555" y="1828800"/>
            <a:ext cx="6896100" cy="2753464"/>
          </a:xfrm>
          <a:prstGeom prst="roundRect">
            <a:avLst>
              <a:gd name="adj" fmla="val 15740"/>
            </a:avLst>
          </a:prstGeom>
          <a:solidFill>
            <a:schemeClr val="tx2">
              <a:lumMod val="20000"/>
              <a:lumOff val="80000"/>
            </a:schemeClr>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style>
          <a:lnRef idx="1">
            <a:schemeClr val="accent5"/>
          </a:lnRef>
          <a:fillRef idx="2">
            <a:schemeClr val="accent5"/>
          </a:fillRef>
          <a:effectRef idx="1">
            <a:schemeClr val="accent5"/>
          </a:effectRef>
          <a:fontRef idx="minor">
            <a:schemeClr val="dk1"/>
          </a:fontRef>
        </p:style>
        <p:txBody>
          <a:bodyPr rot="0" vert="horz" wrap="square" lIns="137160" tIns="91440" rIns="137160" bIns="91440" anchor="ctr" anchorCtr="0" upright="1">
            <a:noAutofit/>
          </a:bodyPr>
          <a:lstStyle/>
          <a:p>
            <a:pPr algn="ctr" defTabSz="914400" fontAlgn="auto">
              <a:lnSpc>
                <a:spcPct val="150000"/>
              </a:lnSpc>
              <a:spcBef>
                <a:spcPts val="0"/>
              </a:spcBef>
              <a:spcAft>
                <a:spcPts val="0"/>
              </a:spcAft>
            </a:pPr>
            <a:r>
              <a:rPr lang="en-US" sz="2400" b="1" dirty="0">
                <a:solidFill>
                  <a:srgbClr val="CF543F">
                    <a:lumMod val="50000"/>
                  </a:srgbClr>
                </a:solidFill>
                <a:latin typeface="Calibri" pitchFamily="34" charset="0"/>
                <a:ea typeface="Times New Roman"/>
                <a:cs typeface="Calibri"/>
              </a:rPr>
              <a:t>RSF Recovery Strategic Objectives tell us </a:t>
            </a:r>
            <a:r>
              <a:rPr lang="en-US" sz="2400" b="1" u="sng" dirty="0">
                <a:solidFill>
                  <a:srgbClr val="CF543F">
                    <a:lumMod val="50000"/>
                  </a:srgbClr>
                </a:solidFill>
                <a:latin typeface="Calibri" pitchFamily="34" charset="0"/>
                <a:ea typeface="Times New Roman"/>
                <a:cs typeface="Calibri"/>
              </a:rPr>
              <a:t>where</a:t>
            </a:r>
            <a:r>
              <a:rPr lang="en-US" sz="2400" b="1" dirty="0">
                <a:solidFill>
                  <a:srgbClr val="CF543F">
                    <a:lumMod val="50000"/>
                  </a:srgbClr>
                </a:solidFill>
                <a:latin typeface="Calibri" pitchFamily="34" charset="0"/>
                <a:ea typeface="Times New Roman"/>
                <a:cs typeface="Calibri"/>
              </a:rPr>
              <a:t> the RSFs want to go; and </a:t>
            </a:r>
            <a:r>
              <a:rPr lang="en-US" sz="2400" b="1" dirty="0" smtClean="0">
                <a:solidFill>
                  <a:srgbClr val="CF543F">
                    <a:lumMod val="50000"/>
                  </a:srgbClr>
                </a:solidFill>
                <a:latin typeface="Calibri" pitchFamily="34" charset="0"/>
                <a:ea typeface="Times New Roman"/>
                <a:cs typeface="Calibri"/>
              </a:rPr>
              <a:t>RSF </a:t>
            </a:r>
            <a:r>
              <a:rPr lang="en-US" sz="2400" b="1" dirty="0">
                <a:solidFill>
                  <a:srgbClr val="CF543F">
                    <a:lumMod val="50000"/>
                  </a:srgbClr>
                </a:solidFill>
                <a:latin typeface="Calibri" pitchFamily="34" charset="0"/>
                <a:ea typeface="Times New Roman"/>
                <a:cs typeface="Calibri"/>
              </a:rPr>
              <a:t>Support </a:t>
            </a:r>
            <a:r>
              <a:rPr lang="en-US" sz="2400" b="1" dirty="0" smtClean="0">
                <a:solidFill>
                  <a:srgbClr val="CF543F">
                    <a:lumMod val="50000"/>
                  </a:srgbClr>
                </a:solidFill>
                <a:latin typeface="Calibri" pitchFamily="34" charset="0"/>
                <a:ea typeface="Times New Roman"/>
                <a:cs typeface="Calibri"/>
              </a:rPr>
              <a:t>Activities</a:t>
            </a:r>
          </a:p>
          <a:p>
            <a:pPr algn="ctr" defTabSz="914400" fontAlgn="auto">
              <a:lnSpc>
                <a:spcPct val="150000"/>
              </a:lnSpc>
              <a:spcBef>
                <a:spcPts val="0"/>
              </a:spcBef>
              <a:spcAft>
                <a:spcPts val="0"/>
              </a:spcAft>
            </a:pPr>
            <a:r>
              <a:rPr lang="en-US" sz="2400" b="1" dirty="0" smtClean="0">
                <a:solidFill>
                  <a:srgbClr val="CF543F">
                    <a:lumMod val="50000"/>
                  </a:srgbClr>
                </a:solidFill>
                <a:latin typeface="Calibri" pitchFamily="34" charset="0"/>
                <a:ea typeface="Times New Roman"/>
                <a:cs typeface="Calibri"/>
              </a:rPr>
              <a:t> </a:t>
            </a:r>
            <a:r>
              <a:rPr lang="en-US" sz="2400" b="1" dirty="0">
                <a:solidFill>
                  <a:srgbClr val="CF543F">
                    <a:lumMod val="50000"/>
                  </a:srgbClr>
                </a:solidFill>
                <a:latin typeface="Calibri" pitchFamily="34" charset="0"/>
                <a:ea typeface="Times New Roman"/>
                <a:cs typeface="Calibri"/>
              </a:rPr>
              <a:t>tell us </a:t>
            </a:r>
            <a:r>
              <a:rPr lang="en-US" sz="2400" b="1" u="sng" dirty="0">
                <a:solidFill>
                  <a:srgbClr val="CF543F">
                    <a:lumMod val="50000"/>
                  </a:srgbClr>
                </a:solidFill>
                <a:latin typeface="Calibri" pitchFamily="34" charset="0"/>
                <a:ea typeface="Times New Roman"/>
                <a:cs typeface="Calibri"/>
              </a:rPr>
              <a:t>how</a:t>
            </a:r>
            <a:r>
              <a:rPr lang="en-US" sz="2400" b="1" dirty="0">
                <a:solidFill>
                  <a:srgbClr val="CF543F">
                    <a:lumMod val="50000"/>
                  </a:srgbClr>
                </a:solidFill>
                <a:latin typeface="Calibri" pitchFamily="34" charset="0"/>
                <a:ea typeface="Times New Roman"/>
                <a:cs typeface="Calibri"/>
              </a:rPr>
              <a:t> to get there</a:t>
            </a:r>
            <a:r>
              <a:rPr lang="en-US" sz="1400" dirty="0" smtClean="0">
                <a:solidFill>
                  <a:srgbClr val="C00000"/>
                </a:solidFill>
                <a:latin typeface="Calibri" pitchFamily="34" charset="0"/>
                <a:ea typeface="Times New Roman"/>
                <a:cs typeface="Calibri"/>
              </a:rPr>
              <a:t>.</a:t>
            </a:r>
            <a:endParaRPr lang="en-US" sz="1400" dirty="0">
              <a:solidFill>
                <a:srgbClr val="C00000"/>
              </a:solidFill>
              <a:latin typeface="Calibri" pitchFamily="34" charset="0"/>
              <a:ea typeface="Calibri"/>
              <a:cs typeface="Times New Roman"/>
            </a:endParaRPr>
          </a:p>
        </p:txBody>
      </p:sp>
    </p:spTree>
    <p:extLst>
      <p:ext uri="{BB962C8B-B14F-4D97-AF65-F5344CB8AC3E}">
        <p14:creationId xmlns:p14="http://schemas.microsoft.com/office/powerpoint/2010/main" val="3283332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519" y="1066800"/>
            <a:ext cx="7315200" cy="3531736"/>
          </a:xfrm>
          <a:prstGeom prst="rect">
            <a:avLst/>
          </a:prstGeom>
        </p:spPr>
        <p:txBody>
          <a:bodyPr wrap="square">
            <a:spAutoFit/>
          </a:bodyPr>
          <a:lstStyle/>
          <a:p>
            <a:pPr algn="just" defTabSz="914400" fontAlgn="auto">
              <a:lnSpc>
                <a:spcPct val="150000"/>
              </a:lnSpc>
              <a:spcBef>
                <a:spcPts val="300"/>
              </a:spcBef>
              <a:spcAft>
                <a:spcPts val="300"/>
              </a:spcAft>
            </a:pPr>
            <a:r>
              <a:rPr lang="en-US" sz="2200" b="1" dirty="0">
                <a:solidFill>
                  <a:srgbClr val="C00000"/>
                </a:solidFill>
                <a:latin typeface="Calibri" pitchFamily="34" charset="0"/>
                <a:cs typeface="Calibri" pitchFamily="34" charset="0"/>
              </a:rPr>
              <a:t>Issue:  </a:t>
            </a:r>
          </a:p>
          <a:p>
            <a:pPr marL="463550" lvl="1" algn="just">
              <a:spcBef>
                <a:spcPts val="300"/>
              </a:spcBef>
              <a:spcAft>
                <a:spcPts val="300"/>
              </a:spcAft>
            </a:pPr>
            <a:r>
              <a:rPr lang="en-US" sz="2200" dirty="0">
                <a:solidFill>
                  <a:prstClr val="black"/>
                </a:solidFill>
                <a:latin typeface="Calibri" pitchFamily="34" charset="0"/>
                <a:cs typeface="Calibri" pitchFamily="34" charset="0"/>
              </a:rPr>
              <a:t>Effect on Tourism – All Shore communities have been negatively impacted by a misperception that the entire shore is “closed for business”. </a:t>
            </a:r>
            <a:endParaRPr lang="en-US" sz="2200" dirty="0">
              <a:solidFill>
                <a:srgbClr val="C00000"/>
              </a:solidFill>
              <a:latin typeface="Calibri" pitchFamily="34" charset="0"/>
              <a:cs typeface="Calibri" pitchFamily="34" charset="0"/>
            </a:endParaRPr>
          </a:p>
          <a:p>
            <a:pPr algn="just" defTabSz="914400" fontAlgn="auto">
              <a:lnSpc>
                <a:spcPct val="150000"/>
              </a:lnSpc>
              <a:spcBef>
                <a:spcPts val="300"/>
              </a:spcBef>
              <a:spcAft>
                <a:spcPts val="300"/>
              </a:spcAft>
            </a:pPr>
            <a:r>
              <a:rPr lang="en-US" sz="2200" b="1" dirty="0">
                <a:solidFill>
                  <a:srgbClr val="C00000"/>
                </a:solidFill>
                <a:latin typeface="Calibri" pitchFamily="34" charset="0"/>
                <a:cs typeface="Calibri" pitchFamily="34" charset="0"/>
              </a:rPr>
              <a:t>Strategic Objective(s):</a:t>
            </a:r>
          </a:p>
          <a:p>
            <a:pPr marL="515938" lvl="1">
              <a:spcBef>
                <a:spcPts val="300"/>
              </a:spcBef>
              <a:spcAft>
                <a:spcPts val="300"/>
              </a:spcAft>
            </a:pPr>
            <a:r>
              <a:rPr lang="en-US" sz="2200" dirty="0">
                <a:solidFill>
                  <a:prstClr val="black"/>
                </a:solidFill>
                <a:latin typeface="Calibri" pitchFamily="34" charset="0"/>
                <a:cs typeface="Calibri" pitchFamily="34" charset="0"/>
              </a:rPr>
              <a:t>Support the State/local governments in recovering the tourism economy.</a:t>
            </a:r>
            <a:endParaRPr lang="en-US" sz="2200" dirty="0">
              <a:solidFill>
                <a:srgbClr val="C00000"/>
              </a:solidFill>
              <a:latin typeface="Calibri" pitchFamily="34" charset="0"/>
              <a:cs typeface="Calibri" pitchFamily="34" charset="0"/>
            </a:endParaRPr>
          </a:p>
          <a:p>
            <a:pPr algn="just" defTabSz="914400" fontAlgn="auto">
              <a:lnSpc>
                <a:spcPct val="150000"/>
              </a:lnSpc>
              <a:spcBef>
                <a:spcPts val="0"/>
              </a:spcBef>
              <a:spcAft>
                <a:spcPts val="0"/>
              </a:spcAft>
            </a:pPr>
            <a:endParaRPr lang="en-US" sz="2000" b="1" dirty="0">
              <a:solidFill>
                <a:prstClr val="black"/>
              </a:solidFill>
              <a:latin typeface="Calibri" pitchFamily="34" charset="0"/>
              <a:cs typeface="Calibri" pitchFamily="34" charset="0"/>
            </a:endParaRPr>
          </a:p>
        </p:txBody>
      </p:sp>
      <p:sp>
        <p:nvSpPr>
          <p:cNvPr id="7" name="Rectangle 6"/>
          <p:cNvSpPr/>
          <p:nvPr/>
        </p:nvSpPr>
        <p:spPr>
          <a:xfrm>
            <a:off x="381000" y="251078"/>
            <a:ext cx="2812437" cy="646331"/>
          </a:xfrm>
          <a:prstGeom prst="rect">
            <a:avLst/>
          </a:prstGeom>
        </p:spPr>
        <p:txBody>
          <a:bodyPr wrap="none">
            <a:spAutoFit/>
          </a:bodyPr>
          <a:lstStyle/>
          <a:p>
            <a:pPr defTabSz="914400">
              <a:spcAft>
                <a:spcPts val="0"/>
              </a:spcAft>
            </a:pPr>
            <a:r>
              <a:rPr lang="en-US" sz="3600" b="1" dirty="0">
                <a:solidFill>
                  <a:schemeClr val="tx2"/>
                </a:solidFill>
                <a:latin typeface="Calibri" pitchFamily="34" charset="0"/>
                <a:ea typeface="Calibri" pitchFamily="34" charset="0"/>
                <a:cs typeface="Calibri" pitchFamily="34" charset="0"/>
              </a:rPr>
              <a:t>Economic RSF</a:t>
            </a:r>
            <a:endParaRPr lang="en-US" sz="3600" b="1" dirty="0">
              <a:solidFill>
                <a:schemeClr val="tx2"/>
              </a:solidFill>
              <a:latin typeface="Calibri" pitchFamily="34" charset="0"/>
              <a:cs typeface="Calibri" pitchFamily="34" charset="0"/>
            </a:endParaRPr>
          </a:p>
        </p:txBody>
      </p:sp>
      <p:pic>
        <p:nvPicPr>
          <p:cNvPr id="8" name="Picture 35"/>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86600" y="258235"/>
            <a:ext cx="1646238" cy="8085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252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19200"/>
            <a:ext cx="7965261" cy="3454792"/>
          </a:xfrm>
          <a:prstGeom prst="rect">
            <a:avLst/>
          </a:prstGeom>
        </p:spPr>
        <p:txBody>
          <a:bodyPr wrap="square">
            <a:spAutoFit/>
          </a:bodyPr>
          <a:lstStyle/>
          <a:p>
            <a:pPr algn="just" defTabSz="914400" fontAlgn="auto">
              <a:lnSpc>
                <a:spcPct val="150000"/>
              </a:lnSpc>
              <a:spcBef>
                <a:spcPts val="0"/>
              </a:spcBef>
              <a:spcAft>
                <a:spcPts val="0"/>
              </a:spcAft>
            </a:pPr>
            <a:r>
              <a:rPr lang="en-US" sz="2000" b="1" dirty="0">
                <a:solidFill>
                  <a:srgbClr val="C00000"/>
                </a:solidFill>
                <a:latin typeface="Calibri" pitchFamily="34" charset="0"/>
                <a:cs typeface="Calibri" pitchFamily="34" charset="0"/>
              </a:rPr>
              <a:t>Support </a:t>
            </a:r>
            <a:r>
              <a:rPr lang="en-US" sz="2000" b="1" dirty="0" smtClean="0">
                <a:solidFill>
                  <a:srgbClr val="C00000"/>
                </a:solidFill>
                <a:latin typeface="Calibri" pitchFamily="34" charset="0"/>
                <a:cs typeface="Calibri" pitchFamily="34" charset="0"/>
              </a:rPr>
              <a:t>Actions:</a:t>
            </a:r>
            <a:endParaRPr lang="en-US" sz="2000" b="1" dirty="0">
              <a:solidFill>
                <a:srgbClr val="C00000"/>
              </a:solidFill>
              <a:latin typeface="Calibri" pitchFamily="34" charset="0"/>
              <a:cs typeface="Calibri" pitchFamily="34" charset="0"/>
            </a:endParaRPr>
          </a:p>
          <a:p>
            <a:pPr marL="463550" indent="-457200" defTabSz="914400" fontAlgn="auto">
              <a:spcBef>
                <a:spcPts val="300"/>
              </a:spcBef>
              <a:spcAft>
                <a:spcPts val="300"/>
              </a:spcAft>
              <a:buClr>
                <a:srgbClr val="C00000"/>
              </a:buClr>
              <a:buFont typeface="+mj-lt"/>
              <a:buAutoNum type="alphaUcPeriod"/>
            </a:pPr>
            <a:r>
              <a:rPr lang="en-US" sz="2200" dirty="0" smtClean="0">
                <a:solidFill>
                  <a:prstClr val="black"/>
                </a:solidFill>
                <a:latin typeface="Calibri" pitchFamily="34" charset="0"/>
                <a:cs typeface="Calibri" pitchFamily="34" charset="0"/>
              </a:rPr>
              <a:t>Support the establishment of Tourism </a:t>
            </a:r>
            <a:r>
              <a:rPr lang="en-US" sz="2200" dirty="0">
                <a:solidFill>
                  <a:prstClr val="black"/>
                </a:solidFill>
                <a:latin typeface="Calibri" pitchFamily="34" charset="0"/>
                <a:cs typeface="Calibri" pitchFamily="34" charset="0"/>
              </a:rPr>
              <a:t>Issues Working Group with state and federal partners to </a:t>
            </a:r>
            <a:r>
              <a:rPr lang="en-US" sz="2200" dirty="0" smtClean="0">
                <a:solidFill>
                  <a:prstClr val="black"/>
                </a:solidFill>
                <a:latin typeface="Calibri" pitchFamily="34" charset="0"/>
                <a:cs typeface="Calibri" pitchFamily="34" charset="0"/>
              </a:rPr>
              <a:t>support implementation </a:t>
            </a:r>
            <a:r>
              <a:rPr lang="en-US" sz="2200" dirty="0">
                <a:solidFill>
                  <a:prstClr val="black"/>
                </a:solidFill>
                <a:latin typeface="Calibri" pitchFamily="34" charset="0"/>
                <a:cs typeface="Calibri" pitchFamily="34" charset="0"/>
              </a:rPr>
              <a:t>of a marketing campaign to revitalize the affected </a:t>
            </a:r>
            <a:r>
              <a:rPr lang="en-US" sz="2200" dirty="0" smtClean="0">
                <a:solidFill>
                  <a:prstClr val="black"/>
                </a:solidFill>
                <a:latin typeface="Calibri" pitchFamily="34" charset="0"/>
                <a:cs typeface="Calibri" pitchFamily="34" charset="0"/>
              </a:rPr>
              <a:t>areas.</a:t>
            </a:r>
            <a:endParaRPr lang="en-US" sz="2200" dirty="0">
              <a:solidFill>
                <a:prstClr val="black"/>
              </a:solidFill>
              <a:latin typeface="Calibri" pitchFamily="34" charset="0"/>
              <a:cs typeface="Calibri" pitchFamily="34" charset="0"/>
            </a:endParaRPr>
          </a:p>
          <a:p>
            <a:pPr marL="463550" indent="-457200" defTabSz="914400" fontAlgn="auto">
              <a:spcBef>
                <a:spcPts val="300"/>
              </a:spcBef>
              <a:spcAft>
                <a:spcPts val="300"/>
              </a:spcAft>
              <a:buClr>
                <a:srgbClr val="C00000"/>
              </a:buClr>
              <a:buFont typeface="+mj-lt"/>
              <a:buAutoNum type="alphaUcPeriod"/>
            </a:pPr>
            <a:r>
              <a:rPr lang="en-US" sz="2200" dirty="0">
                <a:solidFill>
                  <a:prstClr val="black"/>
                </a:solidFill>
                <a:latin typeface="Calibri" pitchFamily="34" charset="0"/>
                <a:cs typeface="Calibri" pitchFamily="34" charset="0"/>
              </a:rPr>
              <a:t>Organize a Peer-to-Peer Tourism Symposium with subject matter experts  in disaster-recovery-related tourism initiatives</a:t>
            </a:r>
            <a:r>
              <a:rPr lang="en-US" sz="2200" dirty="0" smtClean="0">
                <a:solidFill>
                  <a:prstClr val="black"/>
                </a:solidFill>
                <a:latin typeface="Calibri" pitchFamily="34" charset="0"/>
                <a:cs typeface="Calibri" pitchFamily="34" charset="0"/>
              </a:rPr>
              <a:t>.</a:t>
            </a:r>
            <a:endParaRPr lang="en-US" sz="2200" dirty="0">
              <a:solidFill>
                <a:prstClr val="black"/>
              </a:solidFill>
              <a:latin typeface="Calibri" pitchFamily="34" charset="0"/>
              <a:cs typeface="Calibri" pitchFamily="34" charset="0"/>
            </a:endParaRPr>
          </a:p>
          <a:p>
            <a:pPr marL="463550" indent="-457200" defTabSz="914400" fontAlgn="auto">
              <a:spcBef>
                <a:spcPts val="300"/>
              </a:spcBef>
              <a:spcAft>
                <a:spcPts val="300"/>
              </a:spcAft>
              <a:buClr>
                <a:srgbClr val="C00000"/>
              </a:buClr>
              <a:buFont typeface="+mj-lt"/>
              <a:buAutoNum type="alphaUcPeriod"/>
            </a:pPr>
            <a:r>
              <a:rPr lang="en-US" sz="2200" dirty="0">
                <a:solidFill>
                  <a:prstClr val="black"/>
                </a:solidFill>
                <a:latin typeface="Calibri" pitchFamily="34" charset="0"/>
                <a:cs typeface="Calibri" pitchFamily="34" charset="0"/>
              </a:rPr>
              <a:t>Facilitate ten “Access to Capital” forums over the next six months to provide information about funding options for tourism-related businesses in the areas.</a:t>
            </a:r>
          </a:p>
        </p:txBody>
      </p:sp>
      <p:sp>
        <p:nvSpPr>
          <p:cNvPr id="7" name="Rectangle 6"/>
          <p:cNvSpPr/>
          <p:nvPr/>
        </p:nvSpPr>
        <p:spPr>
          <a:xfrm>
            <a:off x="379932" y="218105"/>
            <a:ext cx="2812437" cy="646331"/>
          </a:xfrm>
          <a:prstGeom prst="rect">
            <a:avLst/>
          </a:prstGeom>
        </p:spPr>
        <p:txBody>
          <a:bodyPr wrap="none">
            <a:spAutoFit/>
          </a:bodyPr>
          <a:lstStyle/>
          <a:p>
            <a:pPr defTabSz="914400">
              <a:spcAft>
                <a:spcPts val="0"/>
              </a:spcAft>
            </a:pPr>
            <a:r>
              <a:rPr lang="en-US" sz="3600" b="1" dirty="0">
                <a:solidFill>
                  <a:schemeClr val="tx2"/>
                </a:solidFill>
                <a:latin typeface="Calibri" pitchFamily="34" charset="0"/>
                <a:ea typeface="Calibri" pitchFamily="34" charset="0"/>
                <a:cs typeface="Calibri" pitchFamily="34" charset="0"/>
              </a:rPr>
              <a:t>Economic RSF</a:t>
            </a:r>
            <a:endParaRPr lang="en-US" sz="3600" b="1" dirty="0">
              <a:solidFill>
                <a:schemeClr val="tx2"/>
              </a:solidFill>
              <a:latin typeface="Calibri" pitchFamily="34" charset="0"/>
              <a:cs typeface="Calibri" pitchFamily="34" charset="0"/>
            </a:endParaRPr>
          </a:p>
        </p:txBody>
      </p:sp>
      <p:pic>
        <p:nvPicPr>
          <p:cNvPr id="8" name="Picture 35"/>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86600" y="228600"/>
            <a:ext cx="1646238" cy="8085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470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2628" y="1382048"/>
            <a:ext cx="7565572" cy="3431709"/>
          </a:xfrm>
          <a:prstGeom prst="rect">
            <a:avLst/>
          </a:prstGeom>
        </p:spPr>
        <p:txBody>
          <a:bodyPr wrap="square">
            <a:spAutoFit/>
          </a:bodyPr>
          <a:lstStyle/>
          <a:p>
            <a:pPr algn="just" defTabSz="914400" fontAlgn="auto">
              <a:lnSpc>
                <a:spcPct val="150000"/>
              </a:lnSpc>
              <a:spcBef>
                <a:spcPts val="300"/>
              </a:spcBef>
              <a:spcAft>
                <a:spcPts val="300"/>
              </a:spcAft>
            </a:pPr>
            <a:r>
              <a:rPr lang="en-US" sz="2000" b="1" dirty="0">
                <a:solidFill>
                  <a:srgbClr val="C00000"/>
                </a:solidFill>
                <a:latin typeface="Calibri" pitchFamily="34" charset="0"/>
                <a:cs typeface="Calibri" pitchFamily="34" charset="0"/>
              </a:rPr>
              <a:t>Issue:  </a:t>
            </a:r>
          </a:p>
          <a:p>
            <a:pPr marL="6350" algn="just" defTabSz="914400" fontAlgn="auto">
              <a:spcBef>
                <a:spcPts val="300"/>
              </a:spcBef>
              <a:spcAft>
                <a:spcPts val="300"/>
              </a:spcAft>
            </a:pPr>
            <a:r>
              <a:rPr lang="en-US" sz="2200" dirty="0">
                <a:solidFill>
                  <a:prstClr val="black"/>
                </a:solidFill>
                <a:latin typeface="Calibri" pitchFamily="34" charset="0"/>
                <a:cs typeface="Calibri" pitchFamily="34" charset="0"/>
              </a:rPr>
              <a:t>Insufficiency of affordable permanent housing stock to accommodate displaced households.</a:t>
            </a:r>
          </a:p>
          <a:p>
            <a:pPr marL="234950" algn="just" defTabSz="914400" fontAlgn="auto">
              <a:lnSpc>
                <a:spcPct val="150000"/>
              </a:lnSpc>
              <a:spcBef>
                <a:spcPts val="300"/>
              </a:spcBef>
              <a:spcAft>
                <a:spcPts val="300"/>
              </a:spcAft>
            </a:pPr>
            <a:endParaRPr lang="en-US" b="1" dirty="0">
              <a:solidFill>
                <a:srgbClr val="C00000"/>
              </a:solidFill>
              <a:latin typeface="Calibri" pitchFamily="34" charset="0"/>
              <a:cs typeface="Calibri" pitchFamily="34" charset="0"/>
            </a:endParaRPr>
          </a:p>
          <a:p>
            <a:pPr algn="just" defTabSz="914400" fontAlgn="auto">
              <a:lnSpc>
                <a:spcPct val="150000"/>
              </a:lnSpc>
              <a:spcBef>
                <a:spcPts val="300"/>
              </a:spcBef>
              <a:spcAft>
                <a:spcPts val="300"/>
              </a:spcAft>
            </a:pPr>
            <a:r>
              <a:rPr lang="en-US" sz="2000" b="1" dirty="0">
                <a:solidFill>
                  <a:srgbClr val="C00000"/>
                </a:solidFill>
                <a:latin typeface="Calibri" pitchFamily="34" charset="0"/>
                <a:cs typeface="Calibri" pitchFamily="34" charset="0"/>
              </a:rPr>
              <a:t>Strategic Objective(s):</a:t>
            </a:r>
          </a:p>
          <a:p>
            <a:pPr marL="6350" algn="just" defTabSz="914400" fontAlgn="auto">
              <a:spcBef>
                <a:spcPts val="300"/>
              </a:spcBef>
              <a:spcAft>
                <a:spcPts val="300"/>
              </a:spcAft>
            </a:pPr>
            <a:r>
              <a:rPr lang="en-US" sz="2200" dirty="0">
                <a:solidFill>
                  <a:prstClr val="black"/>
                </a:solidFill>
                <a:latin typeface="Calibri" pitchFamily="34" charset="0"/>
                <a:cs typeface="Calibri" pitchFamily="34" charset="0"/>
              </a:rPr>
              <a:t>Assist the State with stabilizing available housing stock and provide communities with the tools to help them meet the need for quality affordable rental homes.</a:t>
            </a:r>
          </a:p>
        </p:txBody>
      </p:sp>
      <p:pic>
        <p:nvPicPr>
          <p:cNvPr id="6" name="Picture 35"/>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86600" y="228600"/>
            <a:ext cx="1646238" cy="8085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641212" y="249559"/>
            <a:ext cx="5105400" cy="646331"/>
          </a:xfrm>
          <a:prstGeom prst="rect">
            <a:avLst/>
          </a:prstGeom>
        </p:spPr>
        <p:txBody>
          <a:bodyPr wrap="square">
            <a:spAutoFit/>
          </a:bodyPr>
          <a:lstStyle/>
          <a:p>
            <a:pPr defTabSz="914400">
              <a:spcAft>
                <a:spcPts val="0"/>
              </a:spcAft>
            </a:pPr>
            <a:r>
              <a:rPr lang="en-US" sz="3600" b="1" dirty="0">
                <a:solidFill>
                  <a:schemeClr val="tx2"/>
                </a:solidFill>
                <a:latin typeface="Calibri" pitchFamily="34" charset="0"/>
                <a:ea typeface="Calibri" pitchFamily="34" charset="0"/>
                <a:cs typeface="Calibri" pitchFamily="34" charset="0"/>
              </a:rPr>
              <a:t>Housing RSF</a:t>
            </a:r>
            <a:endParaRPr lang="en-US" sz="3600" b="1"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3966595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1143000"/>
            <a:ext cx="5181600" cy="4191000"/>
          </a:xfrm>
        </p:spPr>
        <p:txBody>
          <a:bodyPr/>
          <a:lstStyle/>
          <a:p>
            <a:pPr>
              <a:buFont typeface="Arial" pitchFamily="34" charset="0"/>
              <a:buChar char="•"/>
            </a:pPr>
            <a:r>
              <a:rPr lang="en-US" sz="2200" dirty="0" smtClean="0">
                <a:latin typeface="Calibri" pitchFamily="34" charset="0"/>
                <a:cs typeface="Calibri" pitchFamily="34" charset="0"/>
              </a:rPr>
              <a:t>Everyone has a role in recovery</a:t>
            </a:r>
          </a:p>
          <a:p>
            <a:pPr>
              <a:buFont typeface="Arial" pitchFamily="34" charset="0"/>
              <a:buChar char="•"/>
            </a:pPr>
            <a:endParaRPr lang="en-US" sz="800" dirty="0" smtClean="0">
              <a:latin typeface="Calibri" pitchFamily="34" charset="0"/>
              <a:cs typeface="Calibri" pitchFamily="34" charset="0"/>
            </a:endParaRPr>
          </a:p>
          <a:p>
            <a:pPr>
              <a:buFont typeface="Arial" pitchFamily="34" charset="0"/>
              <a:buChar char="•"/>
            </a:pPr>
            <a:r>
              <a:rPr lang="en-US" sz="2200" dirty="0" smtClean="0">
                <a:latin typeface="Calibri" pitchFamily="34" charset="0"/>
                <a:cs typeface="Calibri" pitchFamily="34" charset="0"/>
              </a:rPr>
              <a:t>Based on Whole Community Approach</a:t>
            </a:r>
          </a:p>
          <a:p>
            <a:pPr>
              <a:buFont typeface="Arial" pitchFamily="34" charset="0"/>
              <a:buChar char="•"/>
            </a:pPr>
            <a:endParaRPr lang="en-US" sz="800" dirty="0" smtClean="0">
              <a:latin typeface="Calibri" pitchFamily="34" charset="0"/>
              <a:cs typeface="Calibri" pitchFamily="34" charset="0"/>
            </a:endParaRPr>
          </a:p>
          <a:p>
            <a:pPr>
              <a:buFont typeface="Arial" pitchFamily="34" charset="0"/>
              <a:buChar char="•"/>
            </a:pPr>
            <a:r>
              <a:rPr lang="en-US" sz="2200" dirty="0" smtClean="0">
                <a:latin typeface="Calibri" pitchFamily="34" charset="0"/>
                <a:cs typeface="Calibri" pitchFamily="34" charset="0"/>
              </a:rPr>
              <a:t>Emphasizes Pre- and Post- Recovery Planning</a:t>
            </a:r>
          </a:p>
          <a:p>
            <a:pPr>
              <a:buFont typeface="Arial" pitchFamily="34" charset="0"/>
              <a:buChar char="•"/>
            </a:pPr>
            <a:endParaRPr lang="en-US" sz="800" dirty="0" smtClean="0">
              <a:latin typeface="Calibri" pitchFamily="34" charset="0"/>
              <a:cs typeface="Calibri" pitchFamily="34" charset="0"/>
            </a:endParaRPr>
          </a:p>
          <a:p>
            <a:pPr>
              <a:buFont typeface="Arial" pitchFamily="34" charset="0"/>
              <a:buChar char="•"/>
            </a:pPr>
            <a:r>
              <a:rPr lang="en-US" sz="2200" dirty="0" smtClean="0">
                <a:latin typeface="Calibri" pitchFamily="34" charset="0"/>
                <a:cs typeface="Calibri" pitchFamily="34" charset="0"/>
              </a:rPr>
              <a:t>Promotes post-disaster organizations to manage  recovery in a deliberate and transparent process</a:t>
            </a:r>
          </a:p>
          <a:p>
            <a:pPr>
              <a:buFont typeface="Arial" pitchFamily="34" charset="0"/>
              <a:buChar char="•"/>
            </a:pPr>
            <a:endParaRPr lang="en-US" sz="800" dirty="0" smtClean="0">
              <a:latin typeface="Calibri" pitchFamily="34" charset="0"/>
              <a:cs typeface="Calibri" pitchFamily="34" charset="0"/>
            </a:endParaRPr>
          </a:p>
          <a:p>
            <a:pPr>
              <a:buFont typeface="Arial" pitchFamily="34" charset="0"/>
              <a:buChar char="•"/>
            </a:pPr>
            <a:r>
              <a:rPr lang="en-US" sz="2200" dirty="0" smtClean="0">
                <a:latin typeface="Calibri" pitchFamily="34" charset="0"/>
                <a:cs typeface="Calibri" pitchFamily="34" charset="0"/>
              </a:rPr>
              <a:t>Defines roles and responsibilities</a:t>
            </a:r>
          </a:p>
          <a:p>
            <a:pPr>
              <a:buFont typeface="Arial" pitchFamily="34" charset="0"/>
              <a:buChar char="•"/>
            </a:pPr>
            <a:endParaRPr lang="en-US" sz="800" dirty="0" smtClean="0">
              <a:latin typeface="Calibri" pitchFamily="34" charset="0"/>
              <a:cs typeface="Calibri" pitchFamily="34" charset="0"/>
            </a:endParaRPr>
          </a:p>
          <a:p>
            <a:pPr>
              <a:buFont typeface="Arial" pitchFamily="34" charset="0"/>
              <a:buChar char="•"/>
            </a:pPr>
            <a:r>
              <a:rPr lang="en-US" sz="2200" b="1" dirty="0" smtClean="0">
                <a:latin typeface="Calibri" pitchFamily="34" charset="0"/>
                <a:cs typeface="Calibri" pitchFamily="34" charset="0"/>
              </a:rPr>
              <a:t>Scalable and flexible </a:t>
            </a:r>
          </a:p>
        </p:txBody>
      </p:sp>
      <p:sp>
        <p:nvSpPr>
          <p:cNvPr id="4" name="Footer Placeholder 3"/>
          <p:cNvSpPr>
            <a:spLocks noGrp="1"/>
          </p:cNvSpPr>
          <p:nvPr>
            <p:ph type="ftr" sz="quarter" idx="4294967295"/>
          </p:nvPr>
        </p:nvSpPr>
        <p:spPr>
          <a:xfrm>
            <a:off x="8482013" y="6553200"/>
            <a:ext cx="661987" cy="304800"/>
          </a:xfrm>
          <a:noFill/>
          <a:ln w="9525">
            <a:noFill/>
            <a:miter lim="800000"/>
            <a:headEnd/>
            <a:tailEnd/>
          </a:ln>
          <a:effectLst/>
        </p:spPr>
        <p:txBody>
          <a:bodyPr vert="horz" wrap="square" lIns="91440" tIns="45720" rIns="91440" bIns="45720" numCol="1" anchor="t" anchorCtr="0" compatLnSpc="1">
            <a:prstTxWarp prst="textNoShape">
              <a:avLst/>
            </a:prstTxWarp>
          </a:bodyPr>
          <a:lstStyle/>
          <a:p>
            <a:fld id="{049EF1E7-2443-4EB3-98A9-B5F32311403C}" type="slidenum">
              <a:rPr lang="en-US" sz="1200" b="1" smtClean="0">
                <a:latin typeface="Calibri" pitchFamily="34" charset="0"/>
              </a:rPr>
              <a:pPr/>
              <a:t>5</a:t>
            </a:fld>
            <a:endParaRPr lang="en-US" sz="1200" b="1" dirty="0">
              <a:latin typeface="Calibri" pitchFamily="34" charset="0"/>
            </a:endParaRPr>
          </a:p>
        </p:txBody>
      </p:sp>
      <p:pic>
        <p:nvPicPr>
          <p:cNvPr id="7" name="Picture 6" descr="DSCN2742.JPG"/>
          <p:cNvPicPr>
            <a:picLocks noChangeAspect="1"/>
          </p:cNvPicPr>
          <p:nvPr/>
        </p:nvPicPr>
        <p:blipFill>
          <a:blip r:embed="rId3" cstate="print"/>
          <a:stretch>
            <a:fillRect/>
          </a:stretch>
        </p:blipFill>
        <p:spPr>
          <a:xfrm>
            <a:off x="5486400" y="2590800"/>
            <a:ext cx="3657600" cy="2743200"/>
          </a:xfrm>
          <a:prstGeom prst="rect">
            <a:avLst/>
          </a:prstGeom>
        </p:spPr>
      </p:pic>
      <p:pic>
        <p:nvPicPr>
          <p:cNvPr id="8" name="Picture 7" descr="PA_4025_LTRCEnvis_245.jpg"/>
          <p:cNvPicPr>
            <a:picLocks noChangeAspect="1"/>
          </p:cNvPicPr>
          <p:nvPr/>
        </p:nvPicPr>
        <p:blipFill>
          <a:blip r:embed="rId4" cstate="print"/>
          <a:srcRect l="28889" t="11111" b="17778"/>
          <a:stretch>
            <a:fillRect/>
          </a:stretch>
        </p:blipFill>
        <p:spPr>
          <a:xfrm>
            <a:off x="5486400" y="0"/>
            <a:ext cx="3657600" cy="2438400"/>
          </a:xfrm>
          <a:prstGeom prst="rect">
            <a:avLst/>
          </a:prstGeom>
        </p:spPr>
      </p:pic>
      <p:sp>
        <p:nvSpPr>
          <p:cNvPr id="9" name="Title 1"/>
          <p:cNvSpPr txBox="1">
            <a:spLocks/>
          </p:cNvSpPr>
          <p:nvPr/>
        </p:nvSpPr>
        <p:spPr>
          <a:xfrm>
            <a:off x="76200" y="-76200"/>
            <a:ext cx="8305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r>
              <a:rPr kumimoji="0" lang="en-US" sz="3600" b="1" i="0" u="none" strike="noStrike" kern="0" cap="none" spc="0" normalizeH="0" noProof="0" dirty="0" smtClean="0">
                <a:ln>
                  <a:noFill/>
                </a:ln>
                <a:solidFill>
                  <a:srgbClr val="000063"/>
                </a:solidFill>
                <a:effectLst/>
                <a:uLnTx/>
                <a:uFillTx/>
                <a:ea typeface="ＭＳ Ｐゴシック" charset="0"/>
                <a:cs typeface="Helvetica" pitchFamily="34" charset="0"/>
              </a:rPr>
              <a:t>Major Themes:</a:t>
            </a:r>
            <a:endParaRPr kumimoji="0" lang="en-US" sz="3600" b="1" i="0" u="none" strike="noStrike" kern="0" cap="none" spc="0" normalizeH="0" baseline="0" noProof="0" dirty="0" smtClean="0">
              <a:ln>
                <a:noFill/>
              </a:ln>
              <a:solidFill>
                <a:srgbClr val="000063"/>
              </a:solidFill>
              <a:effectLst/>
              <a:uLnTx/>
              <a:uFillTx/>
              <a:ea typeface="ＭＳ Ｐゴシック" charset="0"/>
              <a:cs typeface="ＭＳ Ｐゴシック" charset="0"/>
            </a:endParaRPr>
          </a:p>
        </p:txBody>
      </p:sp>
    </p:spTree>
    <p:extLst>
      <p:ext uri="{BB962C8B-B14F-4D97-AF65-F5344CB8AC3E}">
        <p14:creationId xmlns:p14="http://schemas.microsoft.com/office/powerpoint/2010/main" val="2400794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5347" y="1161142"/>
            <a:ext cx="7875253" cy="3639458"/>
          </a:xfrm>
          <a:prstGeom prst="rect">
            <a:avLst/>
          </a:prstGeom>
        </p:spPr>
        <p:txBody>
          <a:bodyPr wrap="square">
            <a:spAutoFit/>
          </a:bodyPr>
          <a:lstStyle/>
          <a:p>
            <a:pPr algn="just" defTabSz="914400" fontAlgn="auto">
              <a:spcBef>
                <a:spcPts val="0"/>
              </a:spcBef>
              <a:spcAft>
                <a:spcPts val="0"/>
              </a:spcAft>
            </a:pPr>
            <a:r>
              <a:rPr lang="en-US" sz="2000" b="1" dirty="0">
                <a:solidFill>
                  <a:srgbClr val="C00000"/>
                </a:solidFill>
                <a:latin typeface="Calibri" pitchFamily="34" charset="0"/>
                <a:cs typeface="Calibri" pitchFamily="34" charset="0"/>
              </a:rPr>
              <a:t>Support </a:t>
            </a:r>
            <a:r>
              <a:rPr lang="en-US" sz="2000" b="1" dirty="0" smtClean="0">
                <a:solidFill>
                  <a:srgbClr val="C00000"/>
                </a:solidFill>
                <a:latin typeface="Calibri" pitchFamily="34" charset="0"/>
                <a:cs typeface="Calibri" pitchFamily="34" charset="0"/>
              </a:rPr>
              <a:t>Actions:</a:t>
            </a:r>
            <a:endParaRPr lang="en-US" sz="2000" b="1" dirty="0">
              <a:solidFill>
                <a:srgbClr val="C00000"/>
              </a:solidFill>
              <a:latin typeface="Calibri" pitchFamily="34" charset="0"/>
              <a:cs typeface="Calibri" pitchFamily="34" charset="0"/>
            </a:endParaRPr>
          </a:p>
          <a:p>
            <a:pPr marL="401638" indent="-342900" algn="just" defTabSz="914400" fontAlgn="auto">
              <a:spcBef>
                <a:spcPts val="300"/>
              </a:spcBef>
              <a:spcAft>
                <a:spcPts val="300"/>
              </a:spcAft>
              <a:buClr>
                <a:srgbClr val="C00000"/>
              </a:buClr>
              <a:buFont typeface="+mj-lt"/>
              <a:buAutoNum type="alphaUcPeriod"/>
            </a:pPr>
            <a:r>
              <a:rPr lang="en-US" sz="2200" dirty="0">
                <a:solidFill>
                  <a:prstClr val="black"/>
                </a:solidFill>
                <a:latin typeface="Calibri" pitchFamily="34" charset="0"/>
                <a:cs typeface="Calibri" pitchFamily="34" charset="0"/>
              </a:rPr>
              <a:t>Support the State Led Disaster Housing Task Force in their construction and rehabilitation of affordable, sustainable housing in </a:t>
            </a:r>
            <a:r>
              <a:rPr lang="en-US" sz="2200" dirty="0" smtClean="0">
                <a:solidFill>
                  <a:prstClr val="black"/>
                </a:solidFill>
                <a:latin typeface="Calibri" pitchFamily="34" charset="0"/>
                <a:cs typeface="Calibri" pitchFamily="34" charset="0"/>
              </a:rPr>
              <a:t>the </a:t>
            </a:r>
            <a:r>
              <a:rPr lang="en-US" sz="2200" dirty="0">
                <a:solidFill>
                  <a:prstClr val="black"/>
                </a:solidFill>
                <a:latin typeface="Calibri" pitchFamily="34" charset="0"/>
                <a:cs typeface="Calibri" pitchFamily="34" charset="0"/>
              </a:rPr>
              <a:t>impacted </a:t>
            </a:r>
            <a:r>
              <a:rPr lang="en-US" sz="2200" dirty="0" smtClean="0">
                <a:solidFill>
                  <a:prstClr val="black"/>
                </a:solidFill>
                <a:latin typeface="Calibri" pitchFamily="34" charset="0"/>
                <a:cs typeface="Calibri" pitchFamily="34" charset="0"/>
              </a:rPr>
              <a:t>areas</a:t>
            </a:r>
            <a:endParaRPr lang="en-US" sz="2200" dirty="0">
              <a:solidFill>
                <a:prstClr val="black"/>
              </a:solidFill>
              <a:latin typeface="Calibri" pitchFamily="34" charset="0"/>
              <a:cs typeface="Calibri" pitchFamily="34" charset="0"/>
            </a:endParaRPr>
          </a:p>
          <a:p>
            <a:pPr marL="401638" indent="-342900" algn="just" defTabSz="914400" fontAlgn="auto">
              <a:spcBef>
                <a:spcPts val="300"/>
              </a:spcBef>
              <a:spcAft>
                <a:spcPts val="300"/>
              </a:spcAft>
              <a:buClr>
                <a:srgbClr val="C00000"/>
              </a:buClr>
              <a:buFont typeface="+mj-lt"/>
              <a:buAutoNum type="alphaUcPeriod"/>
            </a:pPr>
            <a:r>
              <a:rPr lang="en-US" sz="2200" dirty="0">
                <a:solidFill>
                  <a:prstClr val="black"/>
                </a:solidFill>
                <a:latin typeface="Calibri" pitchFamily="34" charset="0"/>
                <a:cs typeface="Calibri" pitchFamily="34" charset="0"/>
              </a:rPr>
              <a:t>Facilitate a Federal </a:t>
            </a:r>
            <a:r>
              <a:rPr lang="en-US" sz="2200" dirty="0" smtClean="0">
                <a:solidFill>
                  <a:prstClr val="black"/>
                </a:solidFill>
                <a:latin typeface="Calibri" pitchFamily="34" charset="0"/>
                <a:cs typeface="Calibri" pitchFamily="34" charset="0"/>
              </a:rPr>
              <a:t>Partners </a:t>
            </a:r>
            <a:r>
              <a:rPr lang="en-US" sz="2200" dirty="0">
                <a:solidFill>
                  <a:prstClr val="black"/>
                </a:solidFill>
                <a:latin typeface="Calibri" pitchFamily="34" charset="0"/>
                <a:cs typeface="Calibri" pitchFamily="34" charset="0"/>
              </a:rPr>
              <a:t>Meeting with supporting agencies to address the financial ability of households to secure, repair, and/or rebuild permanent housing</a:t>
            </a:r>
          </a:p>
          <a:p>
            <a:pPr marL="401638" indent="-342900" algn="just" defTabSz="914400" fontAlgn="auto">
              <a:spcBef>
                <a:spcPts val="300"/>
              </a:spcBef>
              <a:spcAft>
                <a:spcPts val="300"/>
              </a:spcAft>
              <a:buClr>
                <a:srgbClr val="C00000"/>
              </a:buClr>
              <a:buFont typeface="+mj-lt"/>
              <a:buAutoNum type="alphaUcPeriod"/>
            </a:pPr>
            <a:r>
              <a:rPr lang="en-US" sz="2200" dirty="0">
                <a:solidFill>
                  <a:prstClr val="black"/>
                </a:solidFill>
                <a:latin typeface="Calibri" pitchFamily="34" charset="0"/>
                <a:cs typeface="Calibri" pitchFamily="34" charset="0"/>
              </a:rPr>
              <a:t>Conduct outreach and help kick-off a public messaging campaign to promote use of </a:t>
            </a:r>
            <a:r>
              <a:rPr lang="en-US" sz="2200" dirty="0" smtClean="0">
                <a:solidFill>
                  <a:prstClr val="black"/>
                </a:solidFill>
                <a:latin typeface="Calibri" pitchFamily="34" charset="0"/>
                <a:cs typeface="Calibri" pitchFamily="34" charset="0"/>
              </a:rPr>
              <a:t>IRS </a:t>
            </a:r>
            <a:r>
              <a:rPr lang="en-US" sz="2200" dirty="0">
                <a:solidFill>
                  <a:prstClr val="black"/>
                </a:solidFill>
                <a:latin typeface="Calibri" pitchFamily="34" charset="0"/>
                <a:cs typeface="Calibri" pitchFamily="34" charset="0"/>
              </a:rPr>
              <a:t>tax rules available to individuals affected by the disaster.</a:t>
            </a:r>
          </a:p>
        </p:txBody>
      </p:sp>
      <p:pic>
        <p:nvPicPr>
          <p:cNvPr id="6" name="Picture 35"/>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86600" y="228600"/>
            <a:ext cx="1646238" cy="8085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349285" y="220414"/>
            <a:ext cx="5105400" cy="646331"/>
          </a:xfrm>
          <a:prstGeom prst="rect">
            <a:avLst/>
          </a:prstGeom>
        </p:spPr>
        <p:txBody>
          <a:bodyPr wrap="square">
            <a:spAutoFit/>
          </a:bodyPr>
          <a:lstStyle/>
          <a:p>
            <a:pPr defTabSz="914400">
              <a:spcAft>
                <a:spcPts val="0"/>
              </a:spcAft>
            </a:pPr>
            <a:r>
              <a:rPr lang="en-US" sz="3600" b="1" dirty="0">
                <a:solidFill>
                  <a:schemeClr val="tx2"/>
                </a:solidFill>
                <a:latin typeface="Calibri" pitchFamily="34" charset="0"/>
                <a:ea typeface="Calibri" pitchFamily="34" charset="0"/>
                <a:cs typeface="Calibri" pitchFamily="34" charset="0"/>
              </a:rPr>
              <a:t>Housing RSF</a:t>
            </a:r>
            <a:endParaRPr lang="en-US" sz="3600" b="1"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4035832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274528"/>
            <a:ext cx="7315200" cy="646331"/>
          </a:xfrm>
          <a:prstGeom prst="rect">
            <a:avLst/>
          </a:prstGeom>
        </p:spPr>
        <p:txBody>
          <a:bodyPr wrap="square">
            <a:spAutoFit/>
          </a:bodyPr>
          <a:lstStyle/>
          <a:p>
            <a:pPr defTabSz="914400">
              <a:spcAft>
                <a:spcPts val="0"/>
              </a:spcAft>
            </a:pPr>
            <a:r>
              <a:rPr lang="en-US" sz="3600" b="1" dirty="0" smtClean="0">
                <a:solidFill>
                  <a:schemeClr val="tx2"/>
                </a:solidFill>
                <a:latin typeface="Calibri" pitchFamily="34" charset="0"/>
                <a:ea typeface="Calibri" pitchFamily="34" charset="0"/>
                <a:cs typeface="Calibri" pitchFamily="34" charset="0"/>
              </a:rPr>
              <a:t>Identify Recovery Metrics:  </a:t>
            </a:r>
            <a:endParaRPr lang="en-US" sz="3600" b="1" dirty="0">
              <a:solidFill>
                <a:schemeClr val="tx2"/>
              </a:solidFill>
              <a:latin typeface="Calibri" pitchFamily="34" charset="0"/>
              <a:cs typeface="Calibri" pitchFamily="34" charset="0"/>
            </a:endParaRPr>
          </a:p>
        </p:txBody>
      </p:sp>
      <p:sp>
        <p:nvSpPr>
          <p:cNvPr id="9" name="Text Box 7"/>
          <p:cNvSpPr txBox="1">
            <a:spLocks noChangeArrowheads="1"/>
          </p:cNvSpPr>
          <p:nvPr/>
        </p:nvSpPr>
        <p:spPr bwMode="auto">
          <a:xfrm>
            <a:off x="1192823" y="1818536"/>
            <a:ext cx="6896100" cy="2753464"/>
          </a:xfrm>
          <a:prstGeom prst="roundRect">
            <a:avLst>
              <a:gd name="adj" fmla="val 15740"/>
            </a:avLst>
          </a:prstGeom>
          <a:solidFill>
            <a:schemeClr val="tx2">
              <a:lumMod val="20000"/>
              <a:lumOff val="80000"/>
            </a:schemeClr>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style>
          <a:lnRef idx="1">
            <a:schemeClr val="accent5"/>
          </a:lnRef>
          <a:fillRef idx="2">
            <a:schemeClr val="accent5"/>
          </a:fillRef>
          <a:effectRef idx="1">
            <a:schemeClr val="accent5"/>
          </a:effectRef>
          <a:fontRef idx="minor">
            <a:schemeClr val="dk1"/>
          </a:fontRef>
        </p:style>
        <p:txBody>
          <a:bodyPr rot="0" vert="horz" wrap="square" lIns="137160" tIns="91440" rIns="137160" bIns="91440" anchor="ctr" anchorCtr="0" upright="1">
            <a:noAutofit/>
          </a:bodyPr>
          <a:lstStyle/>
          <a:p>
            <a:pPr algn="ctr" defTabSz="914400" fontAlgn="auto">
              <a:lnSpc>
                <a:spcPct val="150000"/>
              </a:lnSpc>
              <a:spcBef>
                <a:spcPts val="0"/>
              </a:spcBef>
              <a:spcAft>
                <a:spcPts val="0"/>
              </a:spcAft>
            </a:pPr>
            <a:r>
              <a:rPr lang="en-US" sz="2400" b="1" dirty="0">
                <a:solidFill>
                  <a:srgbClr val="CF543F">
                    <a:lumMod val="50000"/>
                  </a:srgbClr>
                </a:solidFill>
                <a:latin typeface="Calibri" pitchFamily="34" charset="0"/>
                <a:ea typeface="Times New Roman"/>
                <a:cs typeface="Calibri"/>
              </a:rPr>
              <a:t>RSF Recovery Metrics </a:t>
            </a:r>
            <a:r>
              <a:rPr lang="en-US" sz="2400" b="1" dirty="0">
                <a:solidFill>
                  <a:srgbClr val="CF543F">
                    <a:lumMod val="50000"/>
                  </a:srgbClr>
                </a:solidFill>
                <a:latin typeface="Calibri" pitchFamily="34" charset="0"/>
                <a:ea typeface="Calibri" pitchFamily="34" charset="0"/>
                <a:cs typeface="Calibri" pitchFamily="34" charset="0"/>
              </a:rPr>
              <a:t>enable the FDRC </a:t>
            </a:r>
            <a:endParaRPr lang="en-US" sz="2400" b="1" dirty="0" smtClean="0">
              <a:solidFill>
                <a:srgbClr val="CF543F">
                  <a:lumMod val="50000"/>
                </a:srgbClr>
              </a:solidFill>
              <a:latin typeface="Calibri" pitchFamily="34" charset="0"/>
              <a:ea typeface="Calibri" pitchFamily="34" charset="0"/>
              <a:cs typeface="Calibri" pitchFamily="34" charset="0"/>
            </a:endParaRPr>
          </a:p>
          <a:p>
            <a:pPr algn="ctr" defTabSz="914400" fontAlgn="auto">
              <a:lnSpc>
                <a:spcPct val="150000"/>
              </a:lnSpc>
              <a:spcBef>
                <a:spcPts val="0"/>
              </a:spcBef>
              <a:spcAft>
                <a:spcPts val="0"/>
              </a:spcAft>
            </a:pPr>
            <a:r>
              <a:rPr lang="en-US" sz="2400" b="1" dirty="0" smtClean="0">
                <a:solidFill>
                  <a:srgbClr val="CF543F">
                    <a:lumMod val="50000"/>
                  </a:srgbClr>
                </a:solidFill>
                <a:latin typeface="Calibri" pitchFamily="34" charset="0"/>
                <a:ea typeface="Calibri" pitchFamily="34" charset="0"/>
                <a:cs typeface="Calibri" pitchFamily="34" charset="0"/>
              </a:rPr>
              <a:t>to </a:t>
            </a:r>
            <a:r>
              <a:rPr lang="en-US" sz="2400" b="1" dirty="0">
                <a:solidFill>
                  <a:srgbClr val="CF543F">
                    <a:lumMod val="50000"/>
                  </a:srgbClr>
                </a:solidFill>
                <a:latin typeface="Calibri" pitchFamily="34" charset="0"/>
                <a:ea typeface="Calibri" pitchFamily="34" charset="0"/>
                <a:cs typeface="Calibri" pitchFamily="34" charset="0"/>
              </a:rPr>
              <a:t>measure progress towards completion of support actions and tasks that are </a:t>
            </a:r>
            <a:r>
              <a:rPr lang="en-US" sz="2400" b="1" dirty="0" smtClean="0">
                <a:solidFill>
                  <a:srgbClr val="CF543F">
                    <a:lumMod val="50000"/>
                  </a:srgbClr>
                </a:solidFill>
                <a:latin typeface="Calibri" pitchFamily="34" charset="0"/>
                <a:ea typeface="Calibri" pitchFamily="34" charset="0"/>
                <a:cs typeface="Calibri" pitchFamily="34" charset="0"/>
              </a:rPr>
              <a:t>linked </a:t>
            </a:r>
            <a:r>
              <a:rPr lang="en-US" sz="2400" b="1" dirty="0">
                <a:solidFill>
                  <a:srgbClr val="CF543F">
                    <a:lumMod val="50000"/>
                  </a:srgbClr>
                </a:solidFill>
                <a:latin typeface="Calibri" pitchFamily="34" charset="0"/>
                <a:ea typeface="Calibri" pitchFamily="34" charset="0"/>
                <a:cs typeface="Calibri" pitchFamily="34" charset="0"/>
              </a:rPr>
              <a:t>to </a:t>
            </a:r>
            <a:endParaRPr lang="en-US" sz="2400" b="1" dirty="0" smtClean="0">
              <a:solidFill>
                <a:srgbClr val="CF543F">
                  <a:lumMod val="50000"/>
                </a:srgbClr>
              </a:solidFill>
              <a:latin typeface="Calibri" pitchFamily="34" charset="0"/>
              <a:ea typeface="Calibri" pitchFamily="34" charset="0"/>
              <a:cs typeface="Calibri" pitchFamily="34" charset="0"/>
            </a:endParaRPr>
          </a:p>
          <a:p>
            <a:pPr algn="ctr" defTabSz="914400" fontAlgn="auto">
              <a:lnSpc>
                <a:spcPct val="150000"/>
              </a:lnSpc>
              <a:spcBef>
                <a:spcPts val="0"/>
              </a:spcBef>
              <a:spcAft>
                <a:spcPts val="0"/>
              </a:spcAft>
            </a:pPr>
            <a:r>
              <a:rPr lang="en-US" sz="2400" b="1" dirty="0" smtClean="0">
                <a:solidFill>
                  <a:srgbClr val="CF543F">
                    <a:lumMod val="50000"/>
                  </a:srgbClr>
                </a:solidFill>
                <a:latin typeface="Calibri" pitchFamily="34" charset="0"/>
                <a:ea typeface="Calibri" pitchFamily="34" charset="0"/>
                <a:cs typeface="Calibri" pitchFamily="34" charset="0"/>
              </a:rPr>
              <a:t>RSF </a:t>
            </a:r>
            <a:r>
              <a:rPr lang="en-US" sz="2400" b="1" dirty="0">
                <a:solidFill>
                  <a:srgbClr val="CF543F">
                    <a:lumMod val="50000"/>
                  </a:srgbClr>
                </a:solidFill>
                <a:latin typeface="Calibri" pitchFamily="34" charset="0"/>
                <a:ea typeface="Calibri" pitchFamily="34" charset="0"/>
                <a:cs typeface="Calibri" pitchFamily="34" charset="0"/>
              </a:rPr>
              <a:t>strategic objectives.</a:t>
            </a:r>
            <a:r>
              <a:rPr lang="en-US" sz="2400" b="1" dirty="0">
                <a:solidFill>
                  <a:srgbClr val="CF543F">
                    <a:lumMod val="50000"/>
                  </a:srgbClr>
                </a:solidFill>
                <a:latin typeface="Calibri" pitchFamily="34" charset="0"/>
                <a:ea typeface="Times New Roman"/>
                <a:cs typeface="Calibri"/>
              </a:rPr>
              <a:t>  </a:t>
            </a:r>
            <a:endParaRPr lang="en-US" sz="1400" dirty="0">
              <a:solidFill>
                <a:srgbClr val="CF543F">
                  <a:lumMod val="50000"/>
                </a:srgbClr>
              </a:solidFill>
              <a:latin typeface="Calibri" pitchFamily="34" charset="0"/>
              <a:ea typeface="Calibri"/>
              <a:cs typeface="Times New Roman"/>
            </a:endParaRPr>
          </a:p>
        </p:txBody>
      </p:sp>
    </p:spTree>
    <p:extLst>
      <p:ext uri="{BB962C8B-B14F-4D97-AF65-F5344CB8AC3E}">
        <p14:creationId xmlns:p14="http://schemas.microsoft.com/office/powerpoint/2010/main" val="3158112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09600" y="4819869"/>
            <a:ext cx="7772400" cy="80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a:lnSpc>
                <a:spcPct val="150000"/>
              </a:lnSpc>
            </a:pPr>
            <a:r>
              <a:rPr lang="en-US" sz="2000" dirty="0" smtClean="0">
                <a:solidFill>
                  <a:prstClr val="black"/>
                </a:solidFill>
                <a:latin typeface="Calibri" pitchFamily="34" charset="0"/>
                <a:ea typeface="Times New Roman" pitchFamily="18" charset="0"/>
                <a:cs typeface="Calibri" pitchFamily="34" charset="0"/>
              </a:rPr>
              <a:t>. </a:t>
            </a:r>
            <a:endParaRPr lang="en-US" sz="2000" dirty="0">
              <a:solidFill>
                <a:prstClr val="black"/>
              </a:solidFill>
              <a:latin typeface="Calibri" pitchFamily="34" charset="0"/>
              <a:ea typeface="Times New Roman" pitchFamily="18" charset="0"/>
              <a:cs typeface="Calibri" pitchFamily="34" charset="0"/>
            </a:endParaRPr>
          </a:p>
          <a:p>
            <a:pPr algn="just" defTabSz="914400" eaLnBrk="0" hangingPunct="0">
              <a:lnSpc>
                <a:spcPct val="150000"/>
              </a:lnSpc>
            </a:pPr>
            <a:endParaRPr lang="en-US" sz="1200" dirty="0">
              <a:solidFill>
                <a:prstClr val="black"/>
              </a:solidFill>
              <a:latin typeface="Calibri" pitchFamily="34" charset="0"/>
              <a:ea typeface="Times New Roman" pitchFamily="18" charset="0"/>
              <a:cs typeface="Calibri"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2011732"/>
            <a:ext cx="2592168" cy="2592168"/>
          </a:xfrm>
          <a:prstGeom prst="rect">
            <a:avLst/>
          </a:prstGeom>
          <a:ln>
            <a:noFill/>
          </a:ln>
          <a:effectLst>
            <a:softEdge rad="112500"/>
          </a:effectLst>
        </p:spPr>
      </p:pic>
      <p:sp>
        <p:nvSpPr>
          <p:cNvPr id="5" name="Rectangle 4"/>
          <p:cNvSpPr>
            <a:spLocks noChangeArrowheads="1"/>
          </p:cNvSpPr>
          <p:nvPr/>
        </p:nvSpPr>
        <p:spPr bwMode="auto">
          <a:xfrm>
            <a:off x="646545" y="1142117"/>
            <a:ext cx="7737232"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65138" indent="-465138" defTabSz="914400">
              <a:spcBef>
                <a:spcPts val="300"/>
              </a:spcBef>
              <a:spcAft>
                <a:spcPts val="300"/>
              </a:spcAft>
              <a:buFont typeface="Arial" pitchFamily="34" charset="0"/>
              <a:buChar char="•"/>
            </a:pPr>
            <a:r>
              <a:rPr lang="en-US" sz="2200" dirty="0" smtClean="0">
                <a:solidFill>
                  <a:prstClr val="black"/>
                </a:solidFill>
                <a:latin typeface="Calibri" pitchFamily="34" charset="0"/>
                <a:ea typeface="Calibri" pitchFamily="34" charset="0"/>
                <a:cs typeface="Calibri" pitchFamily="34" charset="0"/>
              </a:rPr>
              <a:t>Recovery Metrics can be used to measure, monitor and demonstrate progress and value of recovery support actions.</a:t>
            </a:r>
          </a:p>
          <a:p>
            <a:pPr marL="465138" indent="-465138" defTabSz="914400">
              <a:spcBef>
                <a:spcPts val="300"/>
              </a:spcBef>
              <a:spcAft>
                <a:spcPts val="300"/>
              </a:spcAft>
              <a:buFont typeface="Arial" pitchFamily="34" charset="0"/>
              <a:buChar char="•"/>
            </a:pPr>
            <a:r>
              <a:rPr lang="en-US" sz="2200" dirty="0" smtClean="0">
                <a:solidFill>
                  <a:prstClr val="black"/>
                </a:solidFill>
                <a:latin typeface="Calibri" pitchFamily="34" charset="0"/>
                <a:ea typeface="Calibri" pitchFamily="34" charset="0"/>
                <a:cs typeface="Calibri" pitchFamily="34" charset="0"/>
              </a:rPr>
              <a:t>Complex </a:t>
            </a:r>
            <a:r>
              <a:rPr lang="en-US" sz="2200" dirty="0">
                <a:solidFill>
                  <a:prstClr val="black"/>
                </a:solidFill>
                <a:latin typeface="Calibri" pitchFamily="34" charset="0"/>
                <a:ea typeface="Calibri" pitchFamily="34" charset="0"/>
                <a:cs typeface="Calibri" pitchFamily="34" charset="0"/>
              </a:rPr>
              <a:t>RSF objectives with multiple tasks may require multiple measures of </a:t>
            </a:r>
            <a:r>
              <a:rPr lang="en-US" sz="2200" dirty="0" smtClean="0">
                <a:solidFill>
                  <a:prstClr val="black"/>
                </a:solidFill>
                <a:latin typeface="Calibri" pitchFamily="34" charset="0"/>
                <a:ea typeface="Calibri" pitchFamily="34" charset="0"/>
                <a:cs typeface="Calibri" pitchFamily="34" charset="0"/>
              </a:rPr>
              <a:t>performance.  </a:t>
            </a:r>
            <a:endParaRPr lang="en-US" sz="2200" dirty="0" smtClean="0">
              <a:solidFill>
                <a:prstClr val="black"/>
              </a:solidFill>
              <a:latin typeface="Calibri" pitchFamily="34" charset="0"/>
              <a:ea typeface="Times New Roman" pitchFamily="18" charset="0"/>
              <a:cs typeface="Calibri" pitchFamily="34" charset="0"/>
            </a:endParaRPr>
          </a:p>
        </p:txBody>
      </p:sp>
      <p:sp>
        <p:nvSpPr>
          <p:cNvPr id="6" name="Rectangle 5"/>
          <p:cNvSpPr/>
          <p:nvPr/>
        </p:nvSpPr>
        <p:spPr>
          <a:xfrm>
            <a:off x="464944" y="329696"/>
            <a:ext cx="8018124" cy="646331"/>
          </a:xfrm>
          <a:prstGeom prst="rect">
            <a:avLst/>
          </a:prstGeom>
        </p:spPr>
        <p:txBody>
          <a:bodyPr wrap="square">
            <a:spAutoFit/>
          </a:bodyPr>
          <a:lstStyle/>
          <a:p>
            <a:pPr defTabSz="914400">
              <a:spcAft>
                <a:spcPts val="0"/>
              </a:spcAft>
            </a:pPr>
            <a:r>
              <a:rPr lang="en-US" sz="3600" b="1" dirty="0">
                <a:solidFill>
                  <a:schemeClr val="tx2"/>
                </a:solidFill>
                <a:latin typeface="Calibri" pitchFamily="34" charset="0"/>
                <a:ea typeface="Calibri" pitchFamily="34" charset="0"/>
                <a:cs typeface="Calibri" pitchFamily="34" charset="0"/>
              </a:rPr>
              <a:t>RSF </a:t>
            </a:r>
            <a:r>
              <a:rPr lang="en-US" sz="3600" b="1" dirty="0" smtClean="0">
                <a:solidFill>
                  <a:schemeClr val="tx2"/>
                </a:solidFill>
                <a:latin typeface="Calibri" pitchFamily="34" charset="0"/>
                <a:ea typeface="Calibri" pitchFamily="34" charset="0"/>
                <a:cs typeface="Calibri" pitchFamily="34" charset="0"/>
              </a:rPr>
              <a:t>Recovery </a:t>
            </a:r>
            <a:r>
              <a:rPr lang="en-US" sz="3600" b="1" dirty="0">
                <a:solidFill>
                  <a:schemeClr val="tx2"/>
                </a:solidFill>
                <a:latin typeface="Calibri" pitchFamily="34" charset="0"/>
                <a:ea typeface="Calibri" pitchFamily="34" charset="0"/>
                <a:cs typeface="Calibri" pitchFamily="34" charset="0"/>
              </a:rPr>
              <a:t>Metrics</a:t>
            </a:r>
            <a:endParaRPr lang="en-US" sz="3600" b="1" dirty="0">
              <a:solidFill>
                <a:schemeClr val="tx2"/>
              </a:solidFill>
              <a:latin typeface="Calibri" pitchFamily="34" charset="0"/>
              <a:cs typeface="Calibri" pitchFamily="34" charset="0"/>
            </a:endParaRPr>
          </a:p>
        </p:txBody>
      </p:sp>
      <p:sp>
        <p:nvSpPr>
          <p:cNvPr id="2" name="Rectangle 1"/>
          <p:cNvSpPr/>
          <p:nvPr/>
        </p:nvSpPr>
        <p:spPr>
          <a:xfrm>
            <a:off x="609600" y="2674847"/>
            <a:ext cx="5281640" cy="1446550"/>
          </a:xfrm>
          <a:prstGeom prst="rect">
            <a:avLst/>
          </a:prstGeom>
        </p:spPr>
        <p:txBody>
          <a:bodyPr wrap="square">
            <a:spAutoFit/>
          </a:bodyPr>
          <a:lstStyle/>
          <a:p>
            <a:pPr marL="465138" indent="-465138" defTabSz="914400">
              <a:spcBef>
                <a:spcPts val="300"/>
              </a:spcBef>
              <a:spcAft>
                <a:spcPts val="300"/>
              </a:spcAft>
              <a:buFont typeface="Arial" pitchFamily="34" charset="0"/>
              <a:buChar char="•"/>
            </a:pPr>
            <a:r>
              <a:rPr lang="en-US" sz="2200" dirty="0">
                <a:solidFill>
                  <a:prstClr val="black"/>
                </a:solidFill>
                <a:latin typeface="Calibri" pitchFamily="34" charset="0"/>
                <a:ea typeface="Times New Roman" pitchFamily="18" charset="0"/>
                <a:cs typeface="Calibri" pitchFamily="34" charset="0"/>
              </a:rPr>
              <a:t>Performance metrics can employ tables, charts and graphs to demonstrate progress toward the stated RSF objectives</a:t>
            </a:r>
          </a:p>
        </p:txBody>
      </p:sp>
    </p:spTree>
    <p:extLst>
      <p:ext uri="{BB962C8B-B14F-4D97-AF65-F5344CB8AC3E}">
        <p14:creationId xmlns:p14="http://schemas.microsoft.com/office/powerpoint/2010/main" val="762929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121"/>
          <p:cNvSpPr/>
          <p:nvPr/>
        </p:nvSpPr>
        <p:spPr>
          <a:xfrm>
            <a:off x="2895600" y="381000"/>
            <a:ext cx="3962400" cy="6477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defTabSz="914163" fontAlgn="auto">
              <a:spcBef>
                <a:spcPts val="0"/>
              </a:spcBef>
              <a:spcAft>
                <a:spcPts val="0"/>
              </a:spcAft>
              <a:defRPr/>
            </a:pPr>
            <a:endParaRPr lang="en-US" sz="1200" dirty="0">
              <a:solidFill>
                <a:prstClr val="black"/>
              </a:solidFill>
            </a:endParaRPr>
          </a:p>
        </p:txBody>
      </p:sp>
      <p:sp>
        <p:nvSpPr>
          <p:cNvPr id="124" name="Rectangle 123"/>
          <p:cNvSpPr/>
          <p:nvPr/>
        </p:nvSpPr>
        <p:spPr>
          <a:xfrm>
            <a:off x="6858000" y="381000"/>
            <a:ext cx="2286000" cy="6477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defTabSz="914163" fontAlgn="auto">
              <a:spcBef>
                <a:spcPts val="0"/>
              </a:spcBef>
              <a:spcAft>
                <a:spcPts val="0"/>
              </a:spcAft>
              <a:defRPr/>
            </a:pPr>
            <a:endParaRPr lang="en-US">
              <a:solidFill>
                <a:prstClr val="white"/>
              </a:solidFill>
            </a:endParaRPr>
          </a:p>
        </p:txBody>
      </p:sp>
      <p:sp>
        <p:nvSpPr>
          <p:cNvPr id="121" name="Rectangle 120"/>
          <p:cNvSpPr/>
          <p:nvPr/>
        </p:nvSpPr>
        <p:spPr>
          <a:xfrm>
            <a:off x="20638" y="381000"/>
            <a:ext cx="2874962" cy="6477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defTabSz="914163" fontAlgn="auto">
              <a:spcBef>
                <a:spcPts val="0"/>
              </a:spcBef>
              <a:spcAft>
                <a:spcPts val="0"/>
              </a:spcAft>
              <a:defRPr/>
            </a:pPr>
            <a:endParaRPr lang="en-US" dirty="0">
              <a:solidFill>
                <a:prstClr val="white"/>
              </a:solidFill>
            </a:endParaRPr>
          </a:p>
        </p:txBody>
      </p:sp>
      <p:sp>
        <p:nvSpPr>
          <p:cNvPr id="5" name="Flowchart: Process 4"/>
          <p:cNvSpPr/>
          <p:nvPr/>
        </p:nvSpPr>
        <p:spPr>
          <a:xfrm>
            <a:off x="1773238" y="990600"/>
            <a:ext cx="83185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FCO or RA Activates Advance Evaluation  Team (AET)</a:t>
            </a:r>
          </a:p>
        </p:txBody>
      </p:sp>
      <p:sp>
        <p:nvSpPr>
          <p:cNvPr id="6" name="Flowchart: Process 5"/>
          <p:cNvSpPr/>
          <p:nvPr/>
        </p:nvSpPr>
        <p:spPr>
          <a:xfrm>
            <a:off x="3505200" y="4271963"/>
            <a:ext cx="665163" cy="72548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RSF Appoints Field Coordinator</a:t>
            </a:r>
          </a:p>
        </p:txBody>
      </p:sp>
      <p:sp>
        <p:nvSpPr>
          <p:cNvPr id="8" name="Flowchart: Process 7"/>
          <p:cNvSpPr/>
          <p:nvPr/>
        </p:nvSpPr>
        <p:spPr>
          <a:xfrm>
            <a:off x="3100388" y="2065338"/>
            <a:ext cx="996950" cy="96043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FDRC &amp; RSF support is warranted; FDRC</a:t>
            </a:r>
          </a:p>
          <a:p>
            <a:pPr algn="ctr" defTabSz="914163" fontAlgn="auto">
              <a:spcBef>
                <a:spcPts val="0"/>
              </a:spcBef>
              <a:spcAft>
                <a:spcPts val="0"/>
              </a:spcAft>
              <a:defRPr/>
            </a:pPr>
            <a:r>
              <a:rPr lang="en-US" sz="1000" dirty="0">
                <a:solidFill>
                  <a:prstClr val="white"/>
                </a:solidFill>
              </a:rPr>
              <a:t> &amp; relevant RSFs are activated </a:t>
            </a:r>
          </a:p>
        </p:txBody>
      </p:sp>
      <p:sp>
        <p:nvSpPr>
          <p:cNvPr id="10" name="Flowchart: Decision 9"/>
          <p:cNvSpPr/>
          <p:nvPr/>
        </p:nvSpPr>
        <p:spPr>
          <a:xfrm>
            <a:off x="1524000" y="2133600"/>
            <a:ext cx="1330325" cy="823913"/>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defTabSz="914163" fontAlgn="auto">
              <a:spcBef>
                <a:spcPts val="0"/>
              </a:spcBef>
              <a:spcAft>
                <a:spcPts val="0"/>
              </a:spcAft>
              <a:defRPr/>
            </a:pPr>
            <a:r>
              <a:rPr lang="en-US" sz="1000" b="1" dirty="0">
                <a:solidFill>
                  <a:prstClr val="black"/>
                </a:solidFill>
              </a:rPr>
              <a:t>Advance Team Recommend Support</a:t>
            </a:r>
          </a:p>
        </p:txBody>
      </p:sp>
      <p:sp>
        <p:nvSpPr>
          <p:cNvPr id="11" name="Flowchart: Terminator 10"/>
          <p:cNvSpPr/>
          <p:nvPr/>
        </p:nvSpPr>
        <p:spPr>
          <a:xfrm>
            <a:off x="1544638" y="3252788"/>
            <a:ext cx="1289050" cy="685800"/>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lIns="91416" tIns="45707" rIns="91416" bIns="45707" anchor="ctr"/>
          <a:lstStyle/>
          <a:p>
            <a:pPr algn="ctr" defTabSz="914163" fontAlgn="auto">
              <a:spcBef>
                <a:spcPts val="0"/>
              </a:spcBef>
              <a:spcAft>
                <a:spcPts val="0"/>
              </a:spcAft>
              <a:defRPr/>
            </a:pPr>
            <a:r>
              <a:rPr lang="en-US" sz="1000" b="1" dirty="0">
                <a:solidFill>
                  <a:prstClr val="white"/>
                </a:solidFill>
              </a:rPr>
              <a:t>No  FDRC or RSF  Recovery Support Warranted</a:t>
            </a:r>
          </a:p>
        </p:txBody>
      </p:sp>
      <p:sp>
        <p:nvSpPr>
          <p:cNvPr id="12" name="Flowchart: Decision 11"/>
          <p:cNvSpPr/>
          <p:nvPr/>
        </p:nvSpPr>
        <p:spPr>
          <a:xfrm>
            <a:off x="3059113" y="3255963"/>
            <a:ext cx="1081087" cy="731837"/>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defTabSz="914163" fontAlgn="auto">
              <a:spcBef>
                <a:spcPts val="0"/>
              </a:spcBef>
              <a:spcAft>
                <a:spcPts val="0"/>
              </a:spcAft>
              <a:defRPr/>
            </a:pPr>
            <a:r>
              <a:rPr lang="en-US" sz="1000" b="1" dirty="0">
                <a:solidFill>
                  <a:prstClr val="black"/>
                </a:solidFill>
              </a:rPr>
              <a:t>FDRC Activates RSFs</a:t>
            </a:r>
          </a:p>
        </p:txBody>
      </p:sp>
      <p:cxnSp>
        <p:nvCxnSpPr>
          <p:cNvPr id="16" name="Straight Arrow Connector 15"/>
          <p:cNvCxnSpPr>
            <a:stCxn id="5" idx="2"/>
            <a:endCxn id="10" idx="0"/>
          </p:cNvCxnSpPr>
          <p:nvPr/>
        </p:nvCxnSpPr>
        <p:spPr>
          <a:xfrm flipH="1">
            <a:off x="2189163" y="1905000"/>
            <a:ext cx="0" cy="228600"/>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2"/>
            <a:endCxn id="11" idx="0"/>
          </p:cNvCxnSpPr>
          <p:nvPr/>
        </p:nvCxnSpPr>
        <p:spPr>
          <a:xfrm>
            <a:off x="2189163" y="2957513"/>
            <a:ext cx="0" cy="295275"/>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3"/>
            <a:endCxn id="8" idx="1"/>
          </p:cNvCxnSpPr>
          <p:nvPr/>
        </p:nvCxnSpPr>
        <p:spPr>
          <a:xfrm>
            <a:off x="2854325" y="2546350"/>
            <a:ext cx="246063" cy="0"/>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2"/>
            <a:endCxn id="12" idx="0"/>
          </p:cNvCxnSpPr>
          <p:nvPr/>
        </p:nvCxnSpPr>
        <p:spPr>
          <a:xfrm>
            <a:off x="3598863" y="3025775"/>
            <a:ext cx="0" cy="230188"/>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Flowchart: Process 29"/>
          <p:cNvSpPr/>
          <p:nvPr/>
        </p:nvSpPr>
        <p:spPr>
          <a:xfrm>
            <a:off x="4451350" y="3238500"/>
            <a:ext cx="1081088" cy="762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RSFs remotely provide &amp; monitor need for recovery support</a:t>
            </a:r>
          </a:p>
        </p:txBody>
      </p:sp>
      <p:sp>
        <p:nvSpPr>
          <p:cNvPr id="32" name="Flowchart: Process 31"/>
          <p:cNvSpPr/>
          <p:nvPr/>
        </p:nvSpPr>
        <p:spPr>
          <a:xfrm>
            <a:off x="5969000" y="4603750"/>
            <a:ext cx="76200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Development of Recovery Support Strategy (RSS)</a:t>
            </a:r>
          </a:p>
        </p:txBody>
      </p:sp>
      <p:sp>
        <p:nvSpPr>
          <p:cNvPr id="22545" name="TextBox 37"/>
          <p:cNvSpPr txBox="1">
            <a:spLocks noChangeArrowheads="1"/>
          </p:cNvSpPr>
          <p:nvPr/>
        </p:nvSpPr>
        <p:spPr bwMode="auto">
          <a:xfrm>
            <a:off x="3657600" y="3962400"/>
            <a:ext cx="18256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eaLnBrk="1" hangingPunct="1"/>
            <a:r>
              <a:rPr lang="en-US" sz="1000" b="1">
                <a:solidFill>
                  <a:srgbClr val="595959"/>
                </a:solidFill>
                <a:latin typeface="Calibri" pitchFamily="34" charset="0"/>
              </a:rPr>
              <a:t>Yes</a:t>
            </a:r>
          </a:p>
        </p:txBody>
      </p:sp>
      <p:cxnSp>
        <p:nvCxnSpPr>
          <p:cNvPr id="43" name="Straight Arrow Connector 42"/>
          <p:cNvCxnSpPr>
            <a:stCxn id="12" idx="3"/>
            <a:endCxn id="30" idx="1"/>
          </p:cNvCxnSpPr>
          <p:nvPr/>
        </p:nvCxnSpPr>
        <p:spPr>
          <a:xfrm flipV="1">
            <a:off x="4140200" y="3619500"/>
            <a:ext cx="311150" cy="1588"/>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547" name="TextBox 43"/>
          <p:cNvSpPr txBox="1">
            <a:spLocks noChangeArrowheads="1"/>
          </p:cNvSpPr>
          <p:nvPr/>
        </p:nvSpPr>
        <p:spPr bwMode="auto">
          <a:xfrm>
            <a:off x="4181475" y="3455988"/>
            <a:ext cx="15398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eaLnBrk="1" hangingPunct="1"/>
            <a:r>
              <a:rPr lang="en-US" sz="1000" b="1">
                <a:solidFill>
                  <a:srgbClr val="595959"/>
                </a:solidFill>
                <a:latin typeface="Calibri" pitchFamily="34" charset="0"/>
              </a:rPr>
              <a:t>No</a:t>
            </a:r>
          </a:p>
        </p:txBody>
      </p:sp>
      <p:sp>
        <p:nvSpPr>
          <p:cNvPr id="58" name="Flowchart: Process 57"/>
          <p:cNvSpPr/>
          <p:nvPr/>
        </p:nvSpPr>
        <p:spPr>
          <a:xfrm>
            <a:off x="90488" y="990600"/>
            <a:ext cx="1419225"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RSF National Coordinators Maintain Situational Awareness of Potential Recovery  Concerns</a:t>
            </a:r>
          </a:p>
        </p:txBody>
      </p:sp>
      <p:sp>
        <p:nvSpPr>
          <p:cNvPr id="75" name="Rectangle 74"/>
          <p:cNvSpPr/>
          <p:nvPr/>
        </p:nvSpPr>
        <p:spPr>
          <a:xfrm>
            <a:off x="4714875" y="4605338"/>
            <a:ext cx="998538" cy="909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Mission Scoping Identifies level of effort necessary to initiate recovery support</a:t>
            </a:r>
          </a:p>
        </p:txBody>
      </p:sp>
      <p:sp>
        <p:nvSpPr>
          <p:cNvPr id="22550" name="TextBox 84"/>
          <p:cNvSpPr txBox="1">
            <a:spLocks noChangeArrowheads="1"/>
          </p:cNvSpPr>
          <p:nvPr/>
        </p:nvSpPr>
        <p:spPr bwMode="auto">
          <a:xfrm>
            <a:off x="2781300" y="2370138"/>
            <a:ext cx="1825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eaLnBrk="1" hangingPunct="1"/>
            <a:r>
              <a:rPr lang="en-US" sz="1000" b="1">
                <a:solidFill>
                  <a:srgbClr val="595959"/>
                </a:solidFill>
                <a:latin typeface="Calibri" pitchFamily="34" charset="0"/>
              </a:rPr>
              <a:t>Yes</a:t>
            </a:r>
          </a:p>
        </p:txBody>
      </p:sp>
      <p:sp>
        <p:nvSpPr>
          <p:cNvPr id="22551" name="TextBox 85"/>
          <p:cNvSpPr txBox="1">
            <a:spLocks noChangeArrowheads="1"/>
          </p:cNvSpPr>
          <p:nvPr/>
        </p:nvSpPr>
        <p:spPr bwMode="auto">
          <a:xfrm>
            <a:off x="1939925" y="2967038"/>
            <a:ext cx="1524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eaLnBrk="1" hangingPunct="1"/>
            <a:r>
              <a:rPr lang="en-US" sz="1000" b="1">
                <a:solidFill>
                  <a:srgbClr val="595959"/>
                </a:solidFill>
                <a:latin typeface="Calibri" pitchFamily="34" charset="0"/>
              </a:rPr>
              <a:t>No</a:t>
            </a:r>
          </a:p>
        </p:txBody>
      </p:sp>
      <p:sp>
        <p:nvSpPr>
          <p:cNvPr id="110" name="Flowchart: Process 109"/>
          <p:cNvSpPr/>
          <p:nvPr/>
        </p:nvSpPr>
        <p:spPr>
          <a:xfrm>
            <a:off x="6959600" y="4603750"/>
            <a:ext cx="60960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Kickoff &amp; Implement RSS</a:t>
            </a:r>
          </a:p>
        </p:txBody>
      </p:sp>
      <p:sp>
        <p:nvSpPr>
          <p:cNvPr id="22553" name="TextBox 118"/>
          <p:cNvSpPr txBox="1">
            <a:spLocks noChangeArrowheads="1"/>
          </p:cNvSpPr>
          <p:nvPr/>
        </p:nvSpPr>
        <p:spPr bwMode="auto">
          <a:xfrm>
            <a:off x="0" y="469900"/>
            <a:ext cx="28956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eaLnBrk="1" hangingPunct="1"/>
            <a:r>
              <a:rPr lang="en-US" sz="1300" b="1">
                <a:solidFill>
                  <a:srgbClr val="17375E"/>
                </a:solidFill>
                <a:latin typeface="Calibri" pitchFamily="34" charset="0"/>
              </a:rPr>
              <a:t>INITIAL SCOPING OF NEEDS PHASE</a:t>
            </a:r>
          </a:p>
          <a:p>
            <a:pPr algn="ctr" eaLnBrk="1" hangingPunct="1"/>
            <a:r>
              <a:rPr lang="en-US" sz="1100" b="1">
                <a:solidFill>
                  <a:srgbClr val="17375E"/>
                </a:solidFill>
                <a:latin typeface="Calibri" pitchFamily="34" charset="0"/>
              </a:rPr>
              <a:t>5 – 14 days after becoming mission ready</a:t>
            </a:r>
          </a:p>
        </p:txBody>
      </p:sp>
      <p:sp>
        <p:nvSpPr>
          <p:cNvPr id="22554" name="TextBox 125"/>
          <p:cNvSpPr txBox="1">
            <a:spLocks noChangeArrowheads="1"/>
          </p:cNvSpPr>
          <p:nvPr/>
        </p:nvSpPr>
        <p:spPr bwMode="auto">
          <a:xfrm>
            <a:off x="6858000" y="469900"/>
            <a:ext cx="22860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eaLnBrk="1" hangingPunct="1"/>
            <a:r>
              <a:rPr lang="en-US" sz="1300" b="1">
                <a:solidFill>
                  <a:srgbClr val="17375E"/>
                </a:solidFill>
                <a:latin typeface="Calibri" pitchFamily="34" charset="0"/>
              </a:rPr>
              <a:t>IMPLEMENTATION PHASE</a:t>
            </a:r>
          </a:p>
          <a:p>
            <a:pPr algn="ctr" eaLnBrk="1" hangingPunct="1"/>
            <a:r>
              <a:rPr lang="en-US" sz="1100" b="1">
                <a:solidFill>
                  <a:srgbClr val="17375E"/>
                </a:solidFill>
                <a:latin typeface="Calibri" pitchFamily="34" charset="0"/>
              </a:rPr>
              <a:t>3 months to 5 years after completing the RSS</a:t>
            </a:r>
          </a:p>
        </p:txBody>
      </p:sp>
      <p:sp>
        <p:nvSpPr>
          <p:cNvPr id="22555" name="TextBox 126"/>
          <p:cNvSpPr txBox="1">
            <a:spLocks noChangeArrowheads="1"/>
          </p:cNvSpPr>
          <p:nvPr/>
        </p:nvSpPr>
        <p:spPr bwMode="auto">
          <a:xfrm>
            <a:off x="3365500" y="469900"/>
            <a:ext cx="30353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eaLnBrk="1" hangingPunct="1"/>
            <a:r>
              <a:rPr lang="en-US" sz="1300" b="1">
                <a:solidFill>
                  <a:srgbClr val="17375E"/>
                </a:solidFill>
                <a:latin typeface="Calibri" pitchFamily="34" charset="0"/>
              </a:rPr>
              <a:t>MSA &amp; RSS DEVELOPMENT PHASE</a:t>
            </a:r>
          </a:p>
          <a:p>
            <a:pPr algn="ctr" eaLnBrk="1" hangingPunct="1"/>
            <a:r>
              <a:rPr lang="en-US" sz="1100" b="1">
                <a:solidFill>
                  <a:srgbClr val="17375E"/>
                </a:solidFill>
                <a:latin typeface="Calibri" pitchFamily="34" charset="0"/>
              </a:rPr>
              <a:t>1 – 3 months after determining need for FDRC</a:t>
            </a:r>
          </a:p>
        </p:txBody>
      </p:sp>
      <p:sp>
        <p:nvSpPr>
          <p:cNvPr id="131" name="Left-Right Arrow 130"/>
          <p:cNvSpPr/>
          <p:nvPr/>
        </p:nvSpPr>
        <p:spPr>
          <a:xfrm>
            <a:off x="0" y="6248400"/>
            <a:ext cx="9144000" cy="625475"/>
          </a:xfrm>
          <a:prstGeom prst="leftRightArrow">
            <a:avLst>
              <a:gd name="adj1" fmla="val 50000"/>
              <a:gd name="adj2" fmla="val 68956"/>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defTabSz="914163" fontAlgn="auto">
              <a:spcBef>
                <a:spcPts val="0"/>
              </a:spcBef>
              <a:spcAft>
                <a:spcPts val="0"/>
              </a:spcAft>
              <a:defRPr/>
            </a:pPr>
            <a:r>
              <a:rPr lang="en-US" b="1" dirty="0">
                <a:solidFill>
                  <a:prstClr val="white"/>
                </a:solidFill>
              </a:rPr>
              <a:t>STATE/TRIBAL/LOCAL COORDINATION &amp; INVOLVEMENT</a:t>
            </a:r>
          </a:p>
        </p:txBody>
      </p:sp>
      <p:sp>
        <p:nvSpPr>
          <p:cNvPr id="49" name="Flowchart: Process 48"/>
          <p:cNvSpPr/>
          <p:nvPr/>
        </p:nvSpPr>
        <p:spPr>
          <a:xfrm>
            <a:off x="3505200" y="5181600"/>
            <a:ext cx="665163" cy="7254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Mission Scoping Initiated</a:t>
            </a:r>
          </a:p>
        </p:txBody>
      </p:sp>
      <p:cxnSp>
        <p:nvCxnSpPr>
          <p:cNvPr id="50" name="Straight Connector 49"/>
          <p:cNvCxnSpPr>
            <a:stCxn id="6" idx="2"/>
            <a:endCxn id="49" idx="0"/>
          </p:cNvCxnSpPr>
          <p:nvPr/>
        </p:nvCxnSpPr>
        <p:spPr>
          <a:xfrm>
            <a:off x="3836988" y="4997450"/>
            <a:ext cx="0" cy="18415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12" idx="2"/>
            <a:endCxn id="6" idx="1"/>
          </p:cNvCxnSpPr>
          <p:nvPr/>
        </p:nvCxnSpPr>
        <p:spPr>
          <a:xfrm rot="5400000">
            <a:off x="3228182" y="4264818"/>
            <a:ext cx="647700" cy="93663"/>
          </a:xfrm>
          <a:prstGeom prst="bentConnector4">
            <a:avLst>
              <a:gd name="adj1" fmla="val 21969"/>
              <a:gd name="adj2" fmla="val 34331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2" name="Elbow Connector 71"/>
          <p:cNvCxnSpPr>
            <a:stCxn id="12" idx="2"/>
            <a:endCxn id="49" idx="1"/>
          </p:cNvCxnSpPr>
          <p:nvPr/>
        </p:nvCxnSpPr>
        <p:spPr>
          <a:xfrm rot="5400000">
            <a:off x="2773363" y="4719637"/>
            <a:ext cx="1557338" cy="93663"/>
          </a:xfrm>
          <a:prstGeom prst="bentConnector4">
            <a:avLst>
              <a:gd name="adj1" fmla="val 8682"/>
              <a:gd name="adj2" fmla="val 34331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Elbow Connector 75"/>
          <p:cNvCxnSpPr>
            <a:stCxn id="6" idx="3"/>
            <a:endCxn id="75" idx="1"/>
          </p:cNvCxnSpPr>
          <p:nvPr/>
        </p:nvCxnSpPr>
        <p:spPr>
          <a:xfrm>
            <a:off x="4170363" y="4635500"/>
            <a:ext cx="544512" cy="425450"/>
          </a:xfrm>
          <a:prstGeom prst="bentConnector3">
            <a:avLst>
              <a:gd name="adj1" fmla="val 50000"/>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Elbow Connector 78"/>
          <p:cNvCxnSpPr>
            <a:stCxn id="49" idx="3"/>
            <a:endCxn id="75" idx="1"/>
          </p:cNvCxnSpPr>
          <p:nvPr/>
        </p:nvCxnSpPr>
        <p:spPr>
          <a:xfrm flipV="1">
            <a:off x="4170363" y="5060950"/>
            <a:ext cx="544512" cy="484188"/>
          </a:xfrm>
          <a:prstGeom prst="bentConnector3">
            <a:avLst>
              <a:gd name="adj1" fmla="val 50000"/>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Flowchart: Process 44"/>
          <p:cNvSpPr/>
          <p:nvPr/>
        </p:nvSpPr>
        <p:spPr>
          <a:xfrm>
            <a:off x="7721600" y="4603750"/>
            <a:ext cx="60960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Track, Monitor &amp; Deliver Assistance</a:t>
            </a:r>
          </a:p>
        </p:txBody>
      </p:sp>
      <p:cxnSp>
        <p:nvCxnSpPr>
          <p:cNvPr id="46" name="Straight Arrow Connector 45"/>
          <p:cNvCxnSpPr>
            <a:stCxn id="32" idx="3"/>
            <a:endCxn id="110" idx="1"/>
          </p:cNvCxnSpPr>
          <p:nvPr/>
        </p:nvCxnSpPr>
        <p:spPr>
          <a:xfrm>
            <a:off x="6731000" y="5060950"/>
            <a:ext cx="228600" cy="0"/>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10" idx="3"/>
            <a:endCxn id="45" idx="1"/>
          </p:cNvCxnSpPr>
          <p:nvPr/>
        </p:nvCxnSpPr>
        <p:spPr>
          <a:xfrm>
            <a:off x="7569200" y="5060950"/>
            <a:ext cx="152400" cy="0"/>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75" idx="3"/>
            <a:endCxn id="32" idx="1"/>
          </p:cNvCxnSpPr>
          <p:nvPr/>
        </p:nvCxnSpPr>
        <p:spPr>
          <a:xfrm>
            <a:off x="5713413" y="5060950"/>
            <a:ext cx="255587" cy="0"/>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Curved Up Arrow 51"/>
          <p:cNvSpPr/>
          <p:nvPr/>
        </p:nvSpPr>
        <p:spPr>
          <a:xfrm>
            <a:off x="6350000" y="5791200"/>
            <a:ext cx="1143000" cy="533400"/>
          </a:xfrm>
          <a:prstGeom prst="curved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63" fontAlgn="auto">
              <a:spcBef>
                <a:spcPts val="0"/>
              </a:spcBef>
              <a:spcAft>
                <a:spcPts val="0"/>
              </a:spcAft>
              <a:defRPr/>
            </a:pPr>
            <a:endParaRPr lang="en-US">
              <a:solidFill>
                <a:prstClr val="black"/>
              </a:solidFill>
            </a:endParaRPr>
          </a:p>
        </p:txBody>
      </p:sp>
      <p:sp>
        <p:nvSpPr>
          <p:cNvPr id="56" name="Curved Up Arrow 55"/>
          <p:cNvSpPr/>
          <p:nvPr/>
        </p:nvSpPr>
        <p:spPr>
          <a:xfrm rot="10800000">
            <a:off x="6273800" y="3810000"/>
            <a:ext cx="1143000" cy="533400"/>
          </a:xfrm>
          <a:prstGeom prst="curved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63" fontAlgn="auto">
              <a:spcBef>
                <a:spcPts val="0"/>
              </a:spcBef>
              <a:spcAft>
                <a:spcPts val="0"/>
              </a:spcAft>
              <a:defRPr/>
            </a:pPr>
            <a:endParaRPr lang="en-US">
              <a:solidFill>
                <a:prstClr val="black"/>
              </a:solidFill>
            </a:endParaRPr>
          </a:p>
        </p:txBody>
      </p:sp>
      <p:sp>
        <p:nvSpPr>
          <p:cNvPr id="57" name="Flowchart: Process 56"/>
          <p:cNvSpPr/>
          <p:nvPr/>
        </p:nvSpPr>
        <p:spPr>
          <a:xfrm>
            <a:off x="6324600" y="3429000"/>
            <a:ext cx="1143000" cy="228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RSS Update Loop</a:t>
            </a:r>
          </a:p>
        </p:txBody>
      </p:sp>
      <p:sp>
        <p:nvSpPr>
          <p:cNvPr id="22570" name="TextBox 47"/>
          <p:cNvSpPr txBox="1">
            <a:spLocks noChangeArrowheads="1"/>
          </p:cNvSpPr>
          <p:nvPr/>
        </p:nvSpPr>
        <p:spPr bwMode="auto">
          <a:xfrm>
            <a:off x="0" y="0"/>
            <a:ext cx="739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000000"/>
                </a:solidFill>
                <a:latin typeface="Calibri" pitchFamily="34" charset="0"/>
                <a:cs typeface="Helvetica" pitchFamily="34" charset="0"/>
              </a:rPr>
              <a:t>RSS Implementation Phase</a:t>
            </a:r>
          </a:p>
        </p:txBody>
      </p:sp>
      <p:sp>
        <p:nvSpPr>
          <p:cNvPr id="2" name="Rounded Rectangle 1"/>
          <p:cNvSpPr/>
          <p:nvPr/>
        </p:nvSpPr>
        <p:spPr>
          <a:xfrm>
            <a:off x="5842000" y="3238500"/>
            <a:ext cx="3270250" cy="3162300"/>
          </a:xfrm>
          <a:prstGeom prst="roundRect">
            <a:avLst/>
          </a:prstGeom>
          <a:noFill/>
          <a:ln w="508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Flowchart: Process 66"/>
          <p:cNvSpPr/>
          <p:nvPr/>
        </p:nvSpPr>
        <p:spPr>
          <a:xfrm>
            <a:off x="8483600" y="4603750"/>
            <a:ext cx="609600"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4163" fontAlgn="auto">
              <a:spcBef>
                <a:spcPts val="0"/>
              </a:spcBef>
              <a:spcAft>
                <a:spcPts val="0"/>
              </a:spcAft>
              <a:defRPr/>
            </a:pPr>
            <a:r>
              <a:rPr lang="en-US" sz="1000" dirty="0">
                <a:solidFill>
                  <a:prstClr val="white"/>
                </a:solidFill>
              </a:rPr>
              <a:t>Transition &amp; Return to Steady-State</a:t>
            </a:r>
          </a:p>
        </p:txBody>
      </p:sp>
      <p:cxnSp>
        <p:nvCxnSpPr>
          <p:cNvPr id="68" name="Straight Arrow Connector 67"/>
          <p:cNvCxnSpPr>
            <a:stCxn id="45" idx="3"/>
            <a:endCxn id="67" idx="1"/>
          </p:cNvCxnSpPr>
          <p:nvPr/>
        </p:nvCxnSpPr>
        <p:spPr>
          <a:xfrm>
            <a:off x="8331200" y="5060950"/>
            <a:ext cx="152400" cy="0"/>
          </a:xfrm>
          <a:prstGeom prst="straightConnector1">
            <a:avLst/>
          </a:prstGeom>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8" idx="3"/>
            <a:endCxn id="5" idx="1"/>
          </p:cNvCxnSpPr>
          <p:nvPr/>
        </p:nvCxnSpPr>
        <p:spPr>
          <a:xfrm>
            <a:off x="1509713" y="1447800"/>
            <a:ext cx="263525" cy="0"/>
          </a:xfrm>
          <a:prstGeom prst="line">
            <a:avLst/>
          </a:prstGeom>
          <a:ln w="1905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500555"/>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112" y="195590"/>
            <a:ext cx="8018124" cy="1200329"/>
          </a:xfrm>
          <a:prstGeom prst="rect">
            <a:avLst/>
          </a:prstGeom>
        </p:spPr>
        <p:txBody>
          <a:bodyPr wrap="square">
            <a:spAutoFit/>
          </a:bodyPr>
          <a:lstStyle/>
          <a:p>
            <a:pPr defTabSz="914400">
              <a:spcAft>
                <a:spcPts val="0"/>
              </a:spcAft>
            </a:pPr>
            <a:r>
              <a:rPr lang="en-US" sz="3600" b="1" dirty="0" smtClean="0">
                <a:solidFill>
                  <a:schemeClr val="tx2"/>
                </a:solidFill>
                <a:latin typeface="Calibri" pitchFamily="34" charset="0"/>
                <a:ea typeface="Calibri" pitchFamily="34" charset="0"/>
                <a:cs typeface="Calibri" pitchFamily="34" charset="0"/>
              </a:rPr>
              <a:t>Implementation Timeline/Key Milestones</a:t>
            </a:r>
            <a:endParaRPr lang="en-US" sz="3600" b="1" dirty="0">
              <a:solidFill>
                <a:schemeClr val="tx2"/>
              </a:solidFill>
              <a:latin typeface="Calibri" pitchFamily="34" charset="0"/>
              <a:cs typeface="Calibri" pitchFamily="34" charset="0"/>
            </a:endParaRPr>
          </a:p>
        </p:txBody>
      </p:sp>
      <p:pic>
        <p:nvPicPr>
          <p:cNvPr id="5" name="Picture 4" descr="FDRC Academy Timeline.jpg"/>
          <p:cNvPicPr>
            <a:picLocks noChangeAspect="1"/>
          </p:cNvPicPr>
          <p:nvPr/>
        </p:nvPicPr>
        <p:blipFill rotWithShape="1">
          <a:blip r:embed="rId3" cstate="print"/>
          <a:srcRect l="11346" t="10602" b="20348"/>
          <a:stretch/>
        </p:blipFill>
        <p:spPr>
          <a:xfrm>
            <a:off x="782781" y="1354354"/>
            <a:ext cx="7827819" cy="3979646"/>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8382000" y="228600"/>
            <a:ext cx="609600" cy="609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917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965982" y="1425714"/>
            <a:ext cx="7086599"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2"/>
                </a:solidFill>
                <a:effectLst/>
                <a:ea typeface="Calibri" pitchFamily="34" charset="0"/>
                <a:cs typeface="JoannaMT-Bold"/>
              </a:rPr>
              <a:t>Questions?</a:t>
            </a:r>
            <a:endParaRPr kumimoji="0" lang="en-US" sz="3600" b="1" i="0" u="none" strike="noStrike" cap="none" normalizeH="0" baseline="0" dirty="0" smtClean="0">
              <a:ln>
                <a:noFill/>
              </a:ln>
              <a:solidFill>
                <a:schemeClr val="tx2"/>
              </a:solidFill>
              <a:effectLst/>
              <a:cs typeface="Arial" pitchFamily="34" charset="0"/>
            </a:endParaRPr>
          </a:p>
        </p:txBody>
      </p:sp>
      <p:sp>
        <p:nvSpPr>
          <p:cNvPr id="5" name="TextBox 4"/>
          <p:cNvSpPr txBox="1"/>
          <p:nvPr/>
        </p:nvSpPr>
        <p:spPr>
          <a:xfrm>
            <a:off x="-62720" y="2126397"/>
            <a:ext cx="9206719" cy="1661993"/>
          </a:xfrm>
          <a:prstGeom prst="rect">
            <a:avLst/>
          </a:prstGeom>
          <a:noFill/>
        </p:spPr>
        <p:txBody>
          <a:bodyPr wrap="square" rtlCol="0">
            <a:spAutoFit/>
          </a:bodyPr>
          <a:lstStyle/>
          <a:p>
            <a:endParaRPr lang="en-US" sz="1200" dirty="0"/>
          </a:p>
          <a:p>
            <a:pPr algn="ctr"/>
            <a:endParaRPr lang="en-US" dirty="0"/>
          </a:p>
          <a:p>
            <a:pPr algn="ctr"/>
            <a:r>
              <a:rPr lang="en-US" dirty="0" smtClean="0"/>
              <a:t>Michelle Diamond</a:t>
            </a:r>
          </a:p>
          <a:p>
            <a:pPr algn="ctr"/>
            <a:r>
              <a:rPr lang="en-US" dirty="0" smtClean="0"/>
              <a:t>Community Planning &amp; Capacity Building Coordinator</a:t>
            </a:r>
          </a:p>
          <a:p>
            <a:pPr algn="ctr"/>
            <a:r>
              <a:rPr lang="en-US" dirty="0" smtClean="0">
                <a:hlinkClick r:id="rId2"/>
              </a:rPr>
              <a:t>michelle.diamond@fema.dhs.gov</a:t>
            </a:r>
            <a:endParaRPr lang="en-US" dirty="0" smtClean="0"/>
          </a:p>
          <a:p>
            <a:pPr algn="ctr"/>
            <a:r>
              <a:rPr lang="en-US" dirty="0" smtClean="0"/>
              <a:t>215.931.5568</a:t>
            </a:r>
            <a:endParaRPr lang="en-US" dirty="0"/>
          </a:p>
        </p:txBody>
      </p:sp>
    </p:spTree>
    <p:extLst>
      <p:ext uri="{BB962C8B-B14F-4D97-AF65-F5344CB8AC3E}">
        <p14:creationId xmlns:p14="http://schemas.microsoft.com/office/powerpoint/2010/main" val="2025409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8482013" y="6553200"/>
            <a:ext cx="661987" cy="304800"/>
          </a:xfrm>
          <a:noFill/>
          <a:ln w="9525">
            <a:noFill/>
            <a:miter lim="800000"/>
            <a:headEnd/>
            <a:tailEnd/>
          </a:ln>
          <a:effectLst/>
        </p:spPr>
        <p:txBody>
          <a:bodyPr vert="horz" wrap="square" lIns="91440" tIns="45720" rIns="91440" bIns="45720" numCol="1" anchor="t" anchorCtr="0" compatLnSpc="1">
            <a:prstTxWarp prst="textNoShape">
              <a:avLst/>
            </a:prstTxWarp>
          </a:bodyPr>
          <a:lstStyle/>
          <a:p>
            <a:fld id="{049EF1E7-2443-4EB3-98A9-B5F32311403C}" type="slidenum">
              <a:rPr lang="en-US" sz="1200" b="1" smtClean="0">
                <a:latin typeface="Calibri" pitchFamily="34" charset="0"/>
              </a:rPr>
              <a:pPr/>
              <a:t>6</a:t>
            </a:fld>
            <a:endParaRPr lang="en-US" sz="1200" b="1" dirty="0">
              <a:latin typeface="Calibri" pitchFamily="34" charset="0"/>
            </a:endParaRPr>
          </a:p>
        </p:txBody>
      </p:sp>
      <p:sp>
        <p:nvSpPr>
          <p:cNvPr id="8" name="TextBox 7"/>
          <p:cNvSpPr txBox="1"/>
          <p:nvPr/>
        </p:nvSpPr>
        <p:spPr>
          <a:xfrm>
            <a:off x="381000" y="1828800"/>
            <a:ext cx="4800600" cy="2400657"/>
          </a:xfrm>
          <a:prstGeom prst="rect">
            <a:avLst/>
          </a:prstGeom>
          <a:noFill/>
        </p:spPr>
        <p:txBody>
          <a:bodyPr wrap="square" rtlCol="0">
            <a:spAutoFit/>
          </a:bodyPr>
          <a:lstStyle/>
          <a:p>
            <a:pPr marL="285750" indent="-342900" defTabSz="457200" eaLnBrk="0" hangingPunct="0">
              <a:spcBef>
                <a:spcPts val="1200"/>
              </a:spcBef>
              <a:spcAft>
                <a:spcPts val="600"/>
              </a:spcAft>
              <a:buFont typeface="Arial" pitchFamily="34" charset="0"/>
              <a:buChar char="•"/>
            </a:pPr>
            <a:r>
              <a:rPr lang="en-US" sz="2400" dirty="0" smtClean="0">
                <a:latin typeface="Calibri" pitchFamily="34" charset="0"/>
                <a:ea typeface="ＭＳ Ｐゴシック" pitchFamily="34" charset="-128"/>
              </a:rPr>
              <a:t>Local Disaster Recovery Managers</a:t>
            </a:r>
          </a:p>
          <a:p>
            <a:pPr marL="285750" indent="-342900" defTabSz="457200" eaLnBrk="0" hangingPunct="0">
              <a:spcBef>
                <a:spcPts val="1200"/>
              </a:spcBef>
              <a:spcAft>
                <a:spcPts val="600"/>
              </a:spcAft>
              <a:buFont typeface="Arial" pitchFamily="34" charset="0"/>
              <a:buChar char="•"/>
            </a:pPr>
            <a:r>
              <a:rPr lang="en-US" sz="2400" dirty="0" smtClean="0">
                <a:latin typeface="Calibri" pitchFamily="34" charset="0"/>
                <a:ea typeface="ＭＳ Ｐゴシック" pitchFamily="34" charset="-128"/>
              </a:rPr>
              <a:t>State/Commonwealth         </a:t>
            </a:r>
            <a:r>
              <a:rPr lang="en-US" sz="2400" dirty="0" smtClean="0">
                <a:latin typeface="Calibri" pitchFamily="34" charset="0"/>
                <a:ea typeface="ＭＳ Ｐゴシック" pitchFamily="34" charset="-128"/>
              </a:rPr>
              <a:t>Disaster Recovery Coordinator</a:t>
            </a:r>
          </a:p>
          <a:p>
            <a:pPr marL="285750" indent="-342900" defTabSz="457200" eaLnBrk="0" hangingPunct="0">
              <a:spcBef>
                <a:spcPts val="1200"/>
              </a:spcBef>
              <a:spcAft>
                <a:spcPts val="600"/>
              </a:spcAft>
              <a:buFont typeface="Arial" pitchFamily="34" charset="0"/>
              <a:buChar char="•"/>
            </a:pPr>
            <a:r>
              <a:rPr lang="en-US" sz="2400" dirty="0" smtClean="0">
                <a:latin typeface="Calibri" pitchFamily="34" charset="0"/>
                <a:ea typeface="ＭＳ Ｐゴシック" pitchFamily="34" charset="-128"/>
              </a:rPr>
              <a:t>Federal Disaster Recovery Coordinator</a:t>
            </a:r>
          </a:p>
        </p:txBody>
      </p:sp>
      <p:sp>
        <p:nvSpPr>
          <p:cNvPr id="5" name="Title 1"/>
          <p:cNvSpPr txBox="1">
            <a:spLocks/>
          </p:cNvSpPr>
          <p:nvPr/>
        </p:nvSpPr>
        <p:spPr bwMode="auto">
          <a:xfrm>
            <a:off x="152400" y="152400"/>
            <a:ext cx="8305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z="3600" b="1" dirty="0" smtClean="0">
                <a:solidFill>
                  <a:srgbClr val="000063"/>
                </a:solidFill>
                <a:latin typeface="+mj-lt"/>
                <a:ea typeface="ＭＳ Ｐゴシック" pitchFamily="34" charset="-128"/>
                <a:cs typeface="Helvetica" pitchFamily="34" charset="0"/>
              </a:rPr>
              <a:t>Key Element #1 – </a:t>
            </a:r>
          </a:p>
          <a:p>
            <a:pPr lvl="0"/>
            <a:r>
              <a:rPr lang="en-US" sz="3600" b="1" dirty="0" smtClean="0">
                <a:solidFill>
                  <a:srgbClr val="000063"/>
                </a:solidFill>
                <a:latin typeface="+mj-lt"/>
                <a:ea typeface="ＭＳ Ｐゴシック" pitchFamily="34" charset="-128"/>
                <a:cs typeface="Helvetica" pitchFamily="34" charset="0"/>
              </a:rPr>
              <a:t>Leadership a</a:t>
            </a:r>
            <a:r>
              <a:rPr kumimoji="0" lang="en-US" sz="3600" b="1" i="0" u="none" strike="noStrike" kern="1200" cap="none" spc="0" normalizeH="0" baseline="0" noProof="0" dirty="0" smtClean="0">
                <a:ln>
                  <a:noFill/>
                </a:ln>
                <a:solidFill>
                  <a:srgbClr val="000063"/>
                </a:solidFill>
                <a:effectLst/>
                <a:uLnTx/>
                <a:uFillTx/>
                <a:latin typeface="+mj-lt"/>
                <a:ea typeface="ＭＳ Ｐゴシック" pitchFamily="34" charset="-128"/>
                <a:cs typeface="Helvetica" pitchFamily="34" charset="0"/>
              </a:rPr>
              <a:t>t every level</a:t>
            </a:r>
            <a:endParaRPr kumimoji="0" lang="en-US" sz="4000" b="1" i="0" u="none" strike="noStrike" kern="1200" cap="none" spc="0" normalizeH="0" baseline="0" noProof="0" dirty="0">
              <a:ln>
                <a:noFill/>
              </a:ln>
              <a:solidFill>
                <a:srgbClr val="000063"/>
              </a:solidFill>
              <a:effectLst/>
              <a:uLnTx/>
              <a:uFillTx/>
              <a:latin typeface="+mj-lt"/>
              <a:ea typeface="ＭＳ Ｐゴシック" pitchFamily="34" charset="-128"/>
              <a:cs typeface="Helvetica" pitchFamily="34" charset="0"/>
            </a:endParaRPr>
          </a:p>
        </p:txBody>
      </p:sp>
      <p:pic>
        <p:nvPicPr>
          <p:cNvPr id="9" name="Picture 43" descr="green-hands_PPT.jpg"/>
          <p:cNvPicPr>
            <a:picLocks noChangeAspect="1"/>
          </p:cNvPicPr>
          <p:nvPr/>
        </p:nvPicPr>
        <p:blipFill>
          <a:blip r:embed="rId3" cstate="print"/>
          <a:srcRect t="1282" r="10330"/>
          <a:stretch>
            <a:fillRect/>
          </a:stretch>
        </p:blipFill>
        <p:spPr bwMode="auto">
          <a:xfrm>
            <a:off x="5181600" y="1"/>
            <a:ext cx="3962400" cy="5334000"/>
          </a:xfrm>
          <a:prstGeom prst="rect">
            <a:avLst/>
          </a:prstGeom>
          <a:noFill/>
          <a:ln w="9525">
            <a:noFill/>
            <a:miter lim="800000"/>
            <a:headEnd/>
            <a:tailEnd/>
          </a:ln>
        </p:spPr>
      </p:pic>
    </p:spTree>
    <p:extLst>
      <p:ext uri="{BB962C8B-B14F-4D97-AF65-F5344CB8AC3E}">
        <p14:creationId xmlns:p14="http://schemas.microsoft.com/office/powerpoint/2010/main" val="349123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1409700"/>
            <a:ext cx="4800600" cy="3771900"/>
          </a:xfrm>
        </p:spPr>
        <p:txBody>
          <a:bodyPr>
            <a:normAutofit/>
          </a:bodyPr>
          <a:lstStyle/>
          <a:p>
            <a:pPr defTabSz="457200">
              <a:spcBef>
                <a:spcPts val="1200"/>
              </a:spcBef>
              <a:spcAft>
                <a:spcPts val="600"/>
              </a:spcAft>
              <a:buFont typeface="Arial" pitchFamily="34" charset="0"/>
              <a:buChar char="•"/>
            </a:pPr>
            <a:r>
              <a:rPr lang="en-US" sz="2000" kern="1200" dirty="0" smtClean="0">
                <a:solidFill>
                  <a:schemeClr val="tx1"/>
                </a:solidFill>
                <a:latin typeface="Calibri" pitchFamily="34" charset="0"/>
                <a:ea typeface="ＭＳ Ｐゴシック" pitchFamily="34" charset="-128"/>
                <a:cs typeface="+mn-cs"/>
              </a:rPr>
              <a:t>Fundamental to the implementation of a </a:t>
            </a:r>
            <a:r>
              <a:rPr lang="en-US" sz="2000" b="1" kern="1200" dirty="0" smtClean="0">
                <a:solidFill>
                  <a:schemeClr val="tx1"/>
                </a:solidFill>
                <a:latin typeface="Calibri" pitchFamily="34" charset="0"/>
                <a:ea typeface="ＭＳ Ｐゴシック" pitchFamily="34" charset="-128"/>
                <a:cs typeface="+mn-cs"/>
              </a:rPr>
              <a:t>well-orchestrated</a:t>
            </a:r>
            <a:r>
              <a:rPr lang="en-US" sz="2000" kern="1200" dirty="0" smtClean="0">
                <a:solidFill>
                  <a:schemeClr val="tx1"/>
                </a:solidFill>
                <a:latin typeface="Calibri" pitchFamily="34" charset="0"/>
                <a:ea typeface="ＭＳ Ｐゴシック" pitchFamily="34" charset="-128"/>
                <a:cs typeface="+mn-cs"/>
              </a:rPr>
              <a:t> recovery process</a:t>
            </a:r>
          </a:p>
          <a:p>
            <a:pPr defTabSz="457200">
              <a:spcBef>
                <a:spcPts val="1200"/>
              </a:spcBef>
              <a:spcAft>
                <a:spcPts val="600"/>
              </a:spcAft>
              <a:buFont typeface="Arial" pitchFamily="34" charset="0"/>
              <a:buChar char="•"/>
            </a:pPr>
            <a:r>
              <a:rPr lang="en-US" sz="2000" b="1" kern="1200" dirty="0" smtClean="0">
                <a:solidFill>
                  <a:schemeClr val="tx1"/>
                </a:solidFill>
                <a:latin typeface="Calibri" pitchFamily="34" charset="0"/>
                <a:ea typeface="ＭＳ Ｐゴシック" pitchFamily="34" charset="-128"/>
                <a:cs typeface="+mn-cs"/>
              </a:rPr>
              <a:t>Pre-disaster</a:t>
            </a:r>
            <a:r>
              <a:rPr lang="en-US" sz="2000" kern="1200" dirty="0" smtClean="0">
                <a:solidFill>
                  <a:schemeClr val="tx1"/>
                </a:solidFill>
                <a:latin typeface="Calibri" pitchFamily="34" charset="0"/>
                <a:ea typeface="ＭＳ Ｐゴシック" pitchFamily="34" charset="-128"/>
                <a:cs typeface="+mn-cs"/>
              </a:rPr>
              <a:t> recovery planning enables effective coordination of recovery activities and expedites a unified recovery effort</a:t>
            </a:r>
          </a:p>
          <a:p>
            <a:pPr defTabSz="457200">
              <a:spcBef>
                <a:spcPts val="1200"/>
              </a:spcBef>
              <a:spcAft>
                <a:spcPts val="600"/>
              </a:spcAft>
              <a:buFont typeface="Arial" pitchFamily="34" charset="0"/>
              <a:buChar char="•"/>
            </a:pPr>
            <a:r>
              <a:rPr lang="en-US" sz="2000" b="1" kern="1200" dirty="0" smtClean="0">
                <a:solidFill>
                  <a:schemeClr val="tx1"/>
                </a:solidFill>
                <a:latin typeface="Calibri" pitchFamily="34" charset="0"/>
                <a:ea typeface="ＭＳ Ｐゴシック" pitchFamily="34" charset="-128"/>
                <a:cs typeface="+mn-cs"/>
              </a:rPr>
              <a:t>Post-disaster</a:t>
            </a:r>
            <a:r>
              <a:rPr lang="en-US" sz="2000" kern="1200" dirty="0" smtClean="0">
                <a:solidFill>
                  <a:schemeClr val="tx1"/>
                </a:solidFill>
                <a:latin typeface="Calibri" pitchFamily="34" charset="0"/>
                <a:ea typeface="ＭＳ Ｐゴシック" pitchFamily="34" charset="-128"/>
                <a:cs typeface="+mn-cs"/>
              </a:rPr>
              <a:t> recovery planning forms the foundation for allocating resources and provides the benchmark for progress</a:t>
            </a:r>
          </a:p>
        </p:txBody>
      </p:sp>
      <p:sp>
        <p:nvSpPr>
          <p:cNvPr id="4" name="Footer Placeholder 3"/>
          <p:cNvSpPr>
            <a:spLocks noGrp="1"/>
          </p:cNvSpPr>
          <p:nvPr>
            <p:ph type="ftr" sz="quarter" idx="4294967295"/>
          </p:nvPr>
        </p:nvSpPr>
        <p:spPr>
          <a:xfrm>
            <a:off x="8482013" y="6553200"/>
            <a:ext cx="661987" cy="304800"/>
          </a:xfrm>
          <a:noFill/>
          <a:ln w="9525">
            <a:noFill/>
            <a:miter lim="800000"/>
            <a:headEnd/>
            <a:tailEnd/>
          </a:ln>
          <a:effectLst/>
        </p:spPr>
        <p:txBody>
          <a:bodyPr vert="horz" wrap="square" lIns="91440" tIns="45720" rIns="91440" bIns="45720" numCol="1" anchor="t" anchorCtr="0" compatLnSpc="1">
            <a:prstTxWarp prst="textNoShape">
              <a:avLst/>
            </a:prstTxWarp>
          </a:bodyPr>
          <a:lstStyle/>
          <a:p>
            <a:fld id="{049EF1E7-2443-4EB3-98A9-B5F32311403C}" type="slidenum">
              <a:rPr lang="en-US" sz="1200" b="1" smtClean="0">
                <a:latin typeface="Calibri" pitchFamily="34" charset="0"/>
              </a:rPr>
              <a:pPr/>
              <a:t>7</a:t>
            </a:fld>
            <a:endParaRPr lang="en-US" sz="1200" b="1" dirty="0">
              <a:latin typeface="Calibri" pitchFamily="34" charset="0"/>
            </a:endParaRPr>
          </a:p>
        </p:txBody>
      </p:sp>
      <p:sp>
        <p:nvSpPr>
          <p:cNvPr id="6" name="Title 1"/>
          <p:cNvSpPr txBox="1">
            <a:spLocks/>
          </p:cNvSpPr>
          <p:nvPr/>
        </p:nvSpPr>
        <p:spPr bwMode="auto">
          <a:xfrm>
            <a:off x="228600" y="152400"/>
            <a:ext cx="8305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z="3600" b="1" dirty="0" smtClean="0">
                <a:solidFill>
                  <a:srgbClr val="000063"/>
                </a:solidFill>
                <a:latin typeface="+mj-lt"/>
                <a:ea typeface="ＭＳ Ｐゴシック" pitchFamily="34" charset="-128"/>
                <a:cs typeface="Helvetica" pitchFamily="34" charset="0"/>
              </a:rPr>
              <a:t>Key Element #2: </a:t>
            </a:r>
          </a:p>
          <a:p>
            <a:pPr lvl="0"/>
            <a:r>
              <a:rPr lang="en-US" sz="3600" b="1" dirty="0" smtClean="0">
                <a:solidFill>
                  <a:srgbClr val="000063"/>
                </a:solidFill>
                <a:latin typeface="+mj-lt"/>
                <a:ea typeface="ＭＳ Ｐゴシック" pitchFamily="34" charset="-128"/>
                <a:cs typeface="Helvetica" pitchFamily="34" charset="0"/>
              </a:rPr>
              <a:t>Pre- &amp; Post-Disaster Recovery Planning</a:t>
            </a:r>
            <a:endParaRPr kumimoji="0" lang="en-US" sz="4000" b="1" i="0" u="none" strike="noStrike" kern="1200" cap="none" spc="0" normalizeH="0" baseline="0" noProof="0" dirty="0">
              <a:ln>
                <a:noFill/>
              </a:ln>
              <a:solidFill>
                <a:srgbClr val="000063"/>
              </a:solidFill>
              <a:effectLst/>
              <a:uLnTx/>
              <a:uFillTx/>
              <a:latin typeface="+mj-lt"/>
              <a:ea typeface="ＭＳ Ｐゴシック" pitchFamily="34" charset="-128"/>
              <a:cs typeface="Helvetica" pitchFamily="34" charset="0"/>
            </a:endParaRPr>
          </a:p>
        </p:txBody>
      </p:sp>
      <p:pic>
        <p:nvPicPr>
          <p:cNvPr id="7" name="Picture 6" descr="PA_4025_LTRCEnvis_222.jpg"/>
          <p:cNvPicPr>
            <a:picLocks noChangeAspect="1"/>
          </p:cNvPicPr>
          <p:nvPr/>
        </p:nvPicPr>
        <p:blipFill>
          <a:blip r:embed="rId3" cstate="print"/>
          <a:stretch>
            <a:fillRect/>
          </a:stretch>
        </p:blipFill>
        <p:spPr>
          <a:xfrm>
            <a:off x="5029200" y="1676400"/>
            <a:ext cx="4114800" cy="2743200"/>
          </a:xfrm>
          <a:prstGeom prst="rect">
            <a:avLst/>
          </a:prstGeom>
        </p:spPr>
      </p:pic>
    </p:spTree>
    <p:extLst>
      <p:ext uri="{BB962C8B-B14F-4D97-AF65-F5344CB8AC3E}">
        <p14:creationId xmlns:p14="http://schemas.microsoft.com/office/powerpoint/2010/main" val="3506940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371600"/>
            <a:ext cx="4759038" cy="3276600"/>
          </a:xfrm>
        </p:spPr>
        <p:txBody>
          <a:bodyPr/>
          <a:lstStyle/>
          <a:p>
            <a:pPr defTabSz="457200">
              <a:spcBef>
                <a:spcPts val="1200"/>
              </a:spcBef>
              <a:spcAft>
                <a:spcPts val="600"/>
              </a:spcAft>
              <a:buFont typeface="Arial" pitchFamily="34" charset="0"/>
              <a:buChar char="•"/>
            </a:pPr>
            <a:r>
              <a:rPr lang="en-US" sz="2000" kern="1200" dirty="0" smtClean="0">
                <a:solidFill>
                  <a:schemeClr val="tx1"/>
                </a:solidFill>
                <a:latin typeface="Calibri" pitchFamily="34" charset="0"/>
                <a:ea typeface="ＭＳ Ｐゴシック" pitchFamily="34" charset="-128"/>
                <a:cs typeface="+mn-cs"/>
              </a:rPr>
              <a:t>Establishes process and protocols</a:t>
            </a:r>
          </a:p>
          <a:p>
            <a:pPr lvl="1" defTabSz="457200">
              <a:spcBef>
                <a:spcPts val="600"/>
              </a:spcBef>
              <a:spcAft>
                <a:spcPts val="600"/>
              </a:spcAft>
              <a:buFont typeface="Arial" pitchFamily="34" charset="0"/>
              <a:buChar char="•"/>
            </a:pPr>
            <a:r>
              <a:rPr lang="en-US" sz="1700" kern="1200" dirty="0" smtClean="0">
                <a:solidFill>
                  <a:schemeClr val="tx1"/>
                </a:solidFill>
                <a:latin typeface="Calibri" pitchFamily="34" charset="0"/>
                <a:ea typeface="ＭＳ Ｐゴシック" pitchFamily="34" charset="-128"/>
                <a:cs typeface="+mn-cs"/>
              </a:rPr>
              <a:t>Determine leadership</a:t>
            </a:r>
          </a:p>
          <a:p>
            <a:pPr lvl="1" defTabSz="457200">
              <a:spcBef>
                <a:spcPts val="600"/>
              </a:spcBef>
              <a:spcAft>
                <a:spcPts val="600"/>
              </a:spcAft>
              <a:buFont typeface="Arial" pitchFamily="34" charset="0"/>
              <a:buChar char="•"/>
            </a:pPr>
            <a:r>
              <a:rPr lang="en-US" sz="1700" kern="1200" dirty="0" smtClean="0">
                <a:solidFill>
                  <a:schemeClr val="tx1"/>
                </a:solidFill>
                <a:latin typeface="Calibri" pitchFamily="34" charset="0"/>
                <a:ea typeface="ＭＳ Ｐゴシック" pitchFamily="34" charset="-128"/>
                <a:cs typeface="+mn-cs"/>
              </a:rPr>
              <a:t>Establish partnerships</a:t>
            </a:r>
          </a:p>
          <a:p>
            <a:pPr lvl="1" defTabSz="457200">
              <a:spcBef>
                <a:spcPts val="600"/>
              </a:spcBef>
              <a:spcAft>
                <a:spcPts val="600"/>
              </a:spcAft>
              <a:buFont typeface="Arial" pitchFamily="34" charset="0"/>
              <a:buChar char="•"/>
            </a:pPr>
            <a:r>
              <a:rPr lang="en-US" sz="1700" kern="1200" dirty="0" smtClean="0">
                <a:solidFill>
                  <a:schemeClr val="tx1"/>
                </a:solidFill>
                <a:latin typeface="Calibri" pitchFamily="34" charset="0"/>
                <a:ea typeface="ＭＳ Ｐゴシック" pitchFamily="34" charset="-128"/>
                <a:cs typeface="+mn-cs"/>
              </a:rPr>
              <a:t>Identify limits of capacity and resources</a:t>
            </a:r>
          </a:p>
          <a:p>
            <a:pPr defTabSz="457200">
              <a:spcBef>
                <a:spcPts val="1200"/>
              </a:spcBef>
              <a:spcAft>
                <a:spcPts val="600"/>
              </a:spcAft>
              <a:buFont typeface="Arial" pitchFamily="34" charset="0"/>
              <a:buChar char="•"/>
            </a:pPr>
            <a:r>
              <a:rPr lang="en-US" sz="2000" kern="1200" dirty="0" smtClean="0">
                <a:solidFill>
                  <a:schemeClr val="tx1"/>
                </a:solidFill>
                <a:latin typeface="Calibri" pitchFamily="34" charset="0"/>
                <a:ea typeface="ＭＳ Ｐゴシック" pitchFamily="34" charset="-128"/>
                <a:cs typeface="+mn-cs"/>
              </a:rPr>
              <a:t>Enhance disaster resilience pre-disaster</a:t>
            </a:r>
          </a:p>
          <a:p>
            <a:pPr defTabSz="457200">
              <a:spcBef>
                <a:spcPts val="1200"/>
              </a:spcBef>
              <a:spcAft>
                <a:spcPts val="600"/>
              </a:spcAft>
              <a:buFont typeface="Arial" pitchFamily="34" charset="0"/>
              <a:buChar char="•"/>
            </a:pPr>
            <a:r>
              <a:rPr lang="en-US" sz="2000" kern="1200" dirty="0" smtClean="0">
                <a:solidFill>
                  <a:schemeClr val="tx1"/>
                </a:solidFill>
                <a:latin typeface="Calibri" pitchFamily="34" charset="0"/>
                <a:ea typeface="ＭＳ Ｐゴシック" pitchFamily="34" charset="-128"/>
                <a:cs typeface="+mn-cs"/>
              </a:rPr>
              <a:t>Determine recovery process and benchmarks</a:t>
            </a:r>
          </a:p>
        </p:txBody>
      </p:sp>
      <p:sp>
        <p:nvSpPr>
          <p:cNvPr id="4" name="Footer Placeholder 3"/>
          <p:cNvSpPr>
            <a:spLocks noGrp="1"/>
          </p:cNvSpPr>
          <p:nvPr>
            <p:ph type="ftr" sz="quarter" idx="4294967295"/>
          </p:nvPr>
        </p:nvSpPr>
        <p:spPr>
          <a:xfrm>
            <a:off x="8482013" y="6553200"/>
            <a:ext cx="661987" cy="304800"/>
          </a:xfrm>
          <a:noFill/>
          <a:ln w="9525">
            <a:noFill/>
            <a:miter lim="800000"/>
            <a:headEnd/>
            <a:tailEnd/>
          </a:ln>
          <a:effectLst/>
        </p:spPr>
        <p:txBody>
          <a:bodyPr vert="horz" wrap="square" lIns="91440" tIns="45720" rIns="91440" bIns="45720" numCol="1" anchor="t" anchorCtr="0" compatLnSpc="1">
            <a:prstTxWarp prst="textNoShape">
              <a:avLst/>
            </a:prstTxWarp>
          </a:bodyPr>
          <a:lstStyle/>
          <a:p>
            <a:fld id="{049EF1E7-2443-4EB3-98A9-B5F32311403C}" type="slidenum">
              <a:rPr lang="en-US" sz="1200" b="1" smtClean="0">
                <a:latin typeface="Calibri" pitchFamily="34" charset="0"/>
              </a:rPr>
              <a:pPr/>
              <a:t>8</a:t>
            </a:fld>
            <a:endParaRPr lang="en-US" sz="1200" b="1" dirty="0">
              <a:latin typeface="Calibri" pitchFamily="34" charset="0"/>
            </a:endParaRPr>
          </a:p>
        </p:txBody>
      </p:sp>
      <p:sp>
        <p:nvSpPr>
          <p:cNvPr id="6" name="Title 1"/>
          <p:cNvSpPr txBox="1">
            <a:spLocks/>
          </p:cNvSpPr>
          <p:nvPr/>
        </p:nvSpPr>
        <p:spPr bwMode="auto">
          <a:xfrm>
            <a:off x="141902" y="76200"/>
            <a:ext cx="4887298"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z="3600" b="1" dirty="0" smtClean="0">
                <a:solidFill>
                  <a:srgbClr val="000063"/>
                </a:solidFill>
                <a:latin typeface="+mj-lt"/>
                <a:ea typeface="ＭＳ Ｐゴシック" pitchFamily="34" charset="-128"/>
                <a:cs typeface="Helvetica" pitchFamily="34" charset="0"/>
              </a:rPr>
              <a:t>Pre-Disaster Recovery Planning</a:t>
            </a:r>
            <a:endParaRPr kumimoji="0" lang="en-US" sz="4000" b="1" i="0" u="none" strike="noStrike" kern="1200" cap="none" spc="0" normalizeH="0" baseline="0" noProof="0" dirty="0">
              <a:ln>
                <a:noFill/>
              </a:ln>
              <a:solidFill>
                <a:srgbClr val="000063"/>
              </a:solidFill>
              <a:effectLst/>
              <a:uLnTx/>
              <a:uFillTx/>
              <a:latin typeface="+mj-lt"/>
              <a:ea typeface="ＭＳ Ｐゴシック" pitchFamily="34" charset="-128"/>
              <a:cs typeface="Helvetica" pitchFamily="34" charset="0"/>
            </a:endParaRPr>
          </a:p>
        </p:txBody>
      </p:sp>
      <p:sp>
        <p:nvSpPr>
          <p:cNvPr id="5" name="Rectangle 4"/>
          <p:cNvSpPr/>
          <p:nvPr/>
        </p:nvSpPr>
        <p:spPr>
          <a:xfrm>
            <a:off x="381000" y="4885004"/>
            <a:ext cx="4506298" cy="369332"/>
          </a:xfrm>
          <a:prstGeom prst="rect">
            <a:avLst/>
          </a:prstGeom>
        </p:spPr>
        <p:txBody>
          <a:bodyPr wrap="none">
            <a:spAutoFit/>
          </a:bodyPr>
          <a:lstStyle/>
          <a:p>
            <a:r>
              <a:rPr lang="en-US" b="1" u="sng" dirty="0" smtClean="0">
                <a:solidFill>
                  <a:srgbClr val="0070B2"/>
                </a:solidFill>
              </a:rPr>
              <a:t>http://www.fairfaxcounty.gov/oem/pdrp/</a:t>
            </a:r>
            <a:endParaRPr lang="en-US" b="1" u="sng" dirty="0">
              <a:solidFill>
                <a:srgbClr val="0070B2"/>
              </a:solidFill>
            </a:endParaRPr>
          </a:p>
        </p:txBody>
      </p:sp>
      <p:pic>
        <p:nvPicPr>
          <p:cNvPr id="7" name="Picture 2"/>
          <p:cNvPicPr>
            <a:picLocks noChangeAspect="1" noChangeArrowheads="1"/>
          </p:cNvPicPr>
          <p:nvPr/>
        </p:nvPicPr>
        <p:blipFill>
          <a:blip r:embed="rId3" cstate="print"/>
          <a:srcRect/>
          <a:stretch>
            <a:fillRect/>
          </a:stretch>
        </p:blipFill>
        <p:spPr bwMode="auto">
          <a:xfrm>
            <a:off x="5111850" y="152400"/>
            <a:ext cx="4038600" cy="5062743"/>
          </a:xfrm>
          <a:prstGeom prst="rect">
            <a:avLst/>
          </a:prstGeom>
          <a:noFill/>
          <a:ln w="9525">
            <a:noFill/>
            <a:miter lim="800000"/>
            <a:headEnd/>
            <a:tailEnd/>
          </a:ln>
        </p:spPr>
      </p:pic>
    </p:spTree>
    <p:extLst>
      <p:ext uri="{BB962C8B-B14F-4D97-AF65-F5344CB8AC3E}">
        <p14:creationId xmlns:p14="http://schemas.microsoft.com/office/powerpoint/2010/main" val="23694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1036637"/>
            <a:ext cx="8305800" cy="4754563"/>
          </a:xfrm>
        </p:spPr>
        <p:txBody>
          <a:bodyPr/>
          <a:lstStyle/>
          <a:p>
            <a:pPr marL="0">
              <a:buNone/>
            </a:pPr>
            <a:endParaRPr lang="en-US" sz="2000" dirty="0" smtClean="0">
              <a:solidFill>
                <a:schemeClr val="tx1"/>
              </a:solidFill>
              <a:latin typeface="Calibri" pitchFamily="34" charset="0"/>
            </a:endParaRPr>
          </a:p>
          <a:p>
            <a:pPr marL="0">
              <a:buNone/>
            </a:pPr>
            <a:r>
              <a:rPr lang="en-US" sz="2000" dirty="0" smtClean="0">
                <a:solidFill>
                  <a:schemeClr val="tx1"/>
                </a:solidFill>
                <a:latin typeface="Calibri" pitchFamily="34" charset="0"/>
              </a:rPr>
              <a:t>RSFs are led by designated Federal coordinating agencies at the national level</a:t>
            </a:r>
          </a:p>
          <a:p>
            <a:pPr lvl="1" indent="-342900" defTabSz="457200">
              <a:spcBef>
                <a:spcPts val="1200"/>
              </a:spcBef>
              <a:spcAft>
                <a:spcPts val="600"/>
              </a:spcAft>
              <a:buFont typeface="Arial" pitchFamily="34" charset="0"/>
              <a:buChar char="•"/>
            </a:pPr>
            <a:r>
              <a:rPr lang="en-US" sz="2000" kern="1200" dirty="0" smtClean="0">
                <a:solidFill>
                  <a:schemeClr val="tx1"/>
                </a:solidFill>
                <a:latin typeface="Calibri" pitchFamily="34" charset="0"/>
                <a:ea typeface="ＭＳ Ｐゴシック" pitchFamily="34" charset="-128"/>
                <a:cs typeface="+mn-cs"/>
              </a:rPr>
              <a:t>Community Planning and Capacity Building (DHS/FEMA) </a:t>
            </a:r>
          </a:p>
          <a:p>
            <a:pPr lvl="1" indent="-342900" defTabSz="457200">
              <a:spcBef>
                <a:spcPts val="1200"/>
              </a:spcBef>
              <a:spcAft>
                <a:spcPts val="600"/>
              </a:spcAft>
              <a:buFont typeface="Arial" pitchFamily="34" charset="0"/>
              <a:buChar char="•"/>
            </a:pPr>
            <a:r>
              <a:rPr lang="en-US" sz="2000" kern="1200" dirty="0" smtClean="0">
                <a:solidFill>
                  <a:schemeClr val="tx1"/>
                </a:solidFill>
                <a:latin typeface="Calibri" pitchFamily="34" charset="0"/>
                <a:ea typeface="ＭＳ Ｐゴシック" pitchFamily="34" charset="-128"/>
                <a:cs typeface="+mn-cs"/>
              </a:rPr>
              <a:t>Economic (Commerce) </a:t>
            </a:r>
          </a:p>
          <a:p>
            <a:pPr lvl="1" indent="-342900" defTabSz="457200">
              <a:spcBef>
                <a:spcPts val="1200"/>
              </a:spcBef>
              <a:spcAft>
                <a:spcPts val="600"/>
              </a:spcAft>
              <a:buFont typeface="Arial" pitchFamily="34" charset="0"/>
              <a:buChar char="•"/>
            </a:pPr>
            <a:r>
              <a:rPr lang="en-US" sz="2000" kern="1200" dirty="0" smtClean="0">
                <a:solidFill>
                  <a:schemeClr val="tx1"/>
                </a:solidFill>
                <a:latin typeface="Calibri" pitchFamily="34" charset="0"/>
                <a:ea typeface="ＭＳ Ｐゴシック" pitchFamily="34" charset="-128"/>
                <a:cs typeface="+mn-cs"/>
              </a:rPr>
              <a:t>Health and Social Services (HHS)</a:t>
            </a:r>
          </a:p>
          <a:p>
            <a:pPr lvl="1" indent="-342900" defTabSz="457200">
              <a:spcBef>
                <a:spcPts val="1200"/>
              </a:spcBef>
              <a:spcAft>
                <a:spcPts val="600"/>
              </a:spcAft>
              <a:buFont typeface="Arial" pitchFamily="34" charset="0"/>
              <a:buChar char="•"/>
            </a:pPr>
            <a:r>
              <a:rPr lang="en-US" sz="2000" kern="1200" dirty="0" smtClean="0">
                <a:solidFill>
                  <a:schemeClr val="tx1"/>
                </a:solidFill>
                <a:latin typeface="Calibri" pitchFamily="34" charset="0"/>
                <a:ea typeface="ＭＳ Ｐゴシック" pitchFamily="34" charset="-128"/>
                <a:cs typeface="+mn-cs"/>
              </a:rPr>
              <a:t>Housing (HUD) </a:t>
            </a:r>
          </a:p>
          <a:p>
            <a:pPr lvl="1" indent="-342900" defTabSz="457200">
              <a:spcBef>
                <a:spcPts val="1200"/>
              </a:spcBef>
              <a:spcAft>
                <a:spcPts val="600"/>
              </a:spcAft>
              <a:buFont typeface="Arial" pitchFamily="34" charset="0"/>
              <a:buChar char="•"/>
            </a:pPr>
            <a:r>
              <a:rPr lang="en-US" sz="2000" kern="1200" dirty="0" smtClean="0">
                <a:solidFill>
                  <a:schemeClr val="tx1"/>
                </a:solidFill>
                <a:latin typeface="Calibri" pitchFamily="34" charset="0"/>
                <a:ea typeface="ＭＳ Ｐゴシック" pitchFamily="34" charset="-128"/>
                <a:cs typeface="+mn-cs"/>
              </a:rPr>
              <a:t>Infrastructure Systems (USACE)</a:t>
            </a:r>
          </a:p>
          <a:p>
            <a:pPr lvl="1" indent="-342900" defTabSz="457200">
              <a:spcBef>
                <a:spcPts val="1200"/>
              </a:spcBef>
              <a:spcAft>
                <a:spcPts val="600"/>
              </a:spcAft>
              <a:buFont typeface="Arial" pitchFamily="34" charset="0"/>
              <a:buChar char="•"/>
            </a:pPr>
            <a:r>
              <a:rPr lang="en-US" sz="2000" kern="1200" dirty="0" smtClean="0">
                <a:solidFill>
                  <a:schemeClr val="tx1"/>
                </a:solidFill>
                <a:latin typeface="Calibri" pitchFamily="34" charset="0"/>
                <a:ea typeface="ＭＳ Ｐゴシック" pitchFamily="34" charset="-128"/>
                <a:cs typeface="+mn-cs"/>
              </a:rPr>
              <a:t>Natural and Cultural Resources (DOI)</a:t>
            </a:r>
          </a:p>
        </p:txBody>
      </p:sp>
      <p:sp>
        <p:nvSpPr>
          <p:cNvPr id="4" name="Footer Placeholder 3"/>
          <p:cNvSpPr>
            <a:spLocks noGrp="1"/>
          </p:cNvSpPr>
          <p:nvPr>
            <p:ph type="ftr" sz="quarter" idx="4294967295"/>
          </p:nvPr>
        </p:nvSpPr>
        <p:spPr>
          <a:xfrm>
            <a:off x="8482013" y="6553200"/>
            <a:ext cx="661987" cy="304800"/>
          </a:xfrm>
          <a:noFill/>
          <a:ln w="9525">
            <a:noFill/>
            <a:miter lim="800000"/>
            <a:headEnd/>
            <a:tailEnd/>
          </a:ln>
          <a:effectLst/>
        </p:spPr>
        <p:txBody>
          <a:bodyPr vert="horz" wrap="square" lIns="91440" tIns="45720" rIns="91440" bIns="45720" numCol="1" anchor="t" anchorCtr="0" compatLnSpc="1">
            <a:prstTxWarp prst="textNoShape">
              <a:avLst/>
            </a:prstTxWarp>
          </a:bodyPr>
          <a:lstStyle/>
          <a:p>
            <a:fld id="{049EF1E7-2443-4EB3-98A9-B5F32311403C}" type="slidenum">
              <a:rPr lang="en-US" sz="1200" b="1" smtClean="0">
                <a:latin typeface="Calibri" pitchFamily="34" charset="0"/>
              </a:rPr>
              <a:pPr/>
              <a:t>9</a:t>
            </a:fld>
            <a:endParaRPr lang="en-US" sz="1200" b="1" dirty="0">
              <a:latin typeface="Calibri" pitchFamily="34" charset="0"/>
            </a:endParaRPr>
          </a:p>
        </p:txBody>
      </p:sp>
      <p:pic>
        <p:nvPicPr>
          <p:cNvPr id="11" name="Picture 2" descr="DHS_fema_W"/>
          <p:cNvPicPr>
            <a:picLocks noChangeAspect="1" noChangeArrowheads="1"/>
          </p:cNvPicPr>
          <p:nvPr/>
        </p:nvPicPr>
        <p:blipFill>
          <a:blip r:embed="rId3" cstate="print"/>
          <a:srcRect l="5714" t="15004" r="7297" b="17842"/>
          <a:stretch>
            <a:fillRect/>
          </a:stretch>
        </p:blipFill>
        <p:spPr bwMode="auto">
          <a:xfrm>
            <a:off x="7598755" y="1820019"/>
            <a:ext cx="1159996" cy="431705"/>
          </a:xfrm>
          <a:prstGeom prst="rect">
            <a:avLst/>
          </a:prstGeom>
          <a:noFill/>
          <a:ln w="9525">
            <a:noFill/>
            <a:miter lim="800000"/>
            <a:headEnd/>
            <a:tailEnd/>
          </a:ln>
        </p:spPr>
      </p:pic>
      <p:sp>
        <p:nvSpPr>
          <p:cNvPr id="12" name="Title 1"/>
          <p:cNvSpPr txBox="1">
            <a:spLocks/>
          </p:cNvSpPr>
          <p:nvPr/>
        </p:nvSpPr>
        <p:spPr bwMode="auto">
          <a:xfrm>
            <a:off x="228600" y="152400"/>
            <a:ext cx="8305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z="3600" b="1" dirty="0">
                <a:solidFill>
                  <a:srgbClr val="000063"/>
                </a:solidFill>
                <a:latin typeface="+mj-lt"/>
                <a:ea typeface="ＭＳ Ｐゴシック" pitchFamily="34" charset="-128"/>
                <a:cs typeface="Helvetica" pitchFamily="34" charset="0"/>
              </a:rPr>
              <a:t>Key Element #3: </a:t>
            </a:r>
            <a:endParaRPr lang="en-US" sz="3600" b="1" dirty="0" smtClean="0">
              <a:solidFill>
                <a:srgbClr val="000063"/>
              </a:solidFill>
              <a:latin typeface="+mj-lt"/>
              <a:ea typeface="ＭＳ Ｐゴシック" pitchFamily="34" charset="-128"/>
              <a:cs typeface="Helvetica" pitchFamily="34" charset="0"/>
            </a:endParaRPr>
          </a:p>
          <a:p>
            <a:pPr lvl="0"/>
            <a:r>
              <a:rPr lang="en-US" sz="3600" b="1" dirty="0" smtClean="0">
                <a:solidFill>
                  <a:srgbClr val="000063"/>
                </a:solidFill>
                <a:latin typeface="+mj-lt"/>
                <a:ea typeface="ＭＳ Ｐゴシック" pitchFamily="34" charset="-128"/>
                <a:cs typeface="Helvetica" pitchFamily="34" charset="0"/>
              </a:rPr>
              <a:t>Recovery </a:t>
            </a:r>
            <a:r>
              <a:rPr lang="en-US" sz="3600" b="1" dirty="0">
                <a:solidFill>
                  <a:srgbClr val="000063"/>
                </a:solidFill>
                <a:latin typeface="+mj-lt"/>
                <a:ea typeface="ＭＳ Ｐゴシック" pitchFamily="34" charset="-128"/>
                <a:cs typeface="Helvetica" pitchFamily="34" charset="0"/>
              </a:rPr>
              <a:t>Support Functions (RSFs)</a:t>
            </a:r>
          </a:p>
        </p:txBody>
      </p:sp>
      <p:pic>
        <p:nvPicPr>
          <p:cNvPr id="13" name="Picture 12" descr="DOC.JPG"/>
          <p:cNvPicPr>
            <a:picLocks noChangeAspect="1"/>
          </p:cNvPicPr>
          <p:nvPr/>
        </p:nvPicPr>
        <p:blipFill>
          <a:blip r:embed="rId4" cstate="print"/>
          <a:stretch>
            <a:fillRect/>
          </a:stretch>
        </p:blipFill>
        <p:spPr>
          <a:xfrm>
            <a:off x="4191000" y="2286000"/>
            <a:ext cx="557784" cy="557784"/>
          </a:xfrm>
          <a:prstGeom prst="rect">
            <a:avLst/>
          </a:prstGeom>
        </p:spPr>
      </p:pic>
      <p:pic>
        <p:nvPicPr>
          <p:cNvPr id="14" name="Picture 13" descr="HHS.JPG"/>
          <p:cNvPicPr>
            <a:picLocks noChangeAspect="1"/>
          </p:cNvPicPr>
          <p:nvPr/>
        </p:nvPicPr>
        <p:blipFill>
          <a:blip r:embed="rId5" cstate="print"/>
          <a:stretch>
            <a:fillRect/>
          </a:stretch>
        </p:blipFill>
        <p:spPr>
          <a:xfrm>
            <a:off x="5233416" y="2871216"/>
            <a:ext cx="557784" cy="557784"/>
          </a:xfrm>
          <a:prstGeom prst="rect">
            <a:avLst/>
          </a:prstGeom>
        </p:spPr>
      </p:pic>
      <p:pic>
        <p:nvPicPr>
          <p:cNvPr id="15" name="Picture 14" descr="HUD.JPG"/>
          <p:cNvPicPr>
            <a:picLocks noChangeAspect="1"/>
          </p:cNvPicPr>
          <p:nvPr/>
        </p:nvPicPr>
        <p:blipFill>
          <a:blip r:embed="rId6" cstate="print"/>
          <a:stretch>
            <a:fillRect/>
          </a:stretch>
        </p:blipFill>
        <p:spPr>
          <a:xfrm>
            <a:off x="3429000" y="3404616"/>
            <a:ext cx="557784" cy="557784"/>
          </a:xfrm>
          <a:prstGeom prst="rect">
            <a:avLst/>
          </a:prstGeom>
        </p:spPr>
      </p:pic>
      <p:pic>
        <p:nvPicPr>
          <p:cNvPr id="16" name="Picture 15" descr="USACE.JPG"/>
          <p:cNvPicPr>
            <a:picLocks noChangeAspect="1"/>
          </p:cNvPicPr>
          <p:nvPr/>
        </p:nvPicPr>
        <p:blipFill>
          <a:blip r:embed="rId7" cstate="print"/>
          <a:stretch>
            <a:fillRect/>
          </a:stretch>
        </p:blipFill>
        <p:spPr>
          <a:xfrm>
            <a:off x="5029200" y="3923589"/>
            <a:ext cx="557784" cy="557784"/>
          </a:xfrm>
          <a:prstGeom prst="rect">
            <a:avLst/>
          </a:prstGeom>
        </p:spPr>
      </p:pic>
      <p:pic>
        <p:nvPicPr>
          <p:cNvPr id="17" name="Picture 16" descr="DOI.JPG"/>
          <p:cNvPicPr>
            <a:picLocks noChangeAspect="1"/>
          </p:cNvPicPr>
          <p:nvPr/>
        </p:nvPicPr>
        <p:blipFill>
          <a:blip r:embed="rId8" cstate="print"/>
          <a:stretch>
            <a:fillRect/>
          </a:stretch>
        </p:blipFill>
        <p:spPr>
          <a:xfrm>
            <a:off x="5638800" y="4471416"/>
            <a:ext cx="557784" cy="557784"/>
          </a:xfrm>
          <a:prstGeom prst="rect">
            <a:avLst/>
          </a:prstGeom>
        </p:spPr>
      </p:pic>
    </p:spTree>
    <p:extLst>
      <p:ext uri="{BB962C8B-B14F-4D97-AF65-F5344CB8AC3E}">
        <p14:creationId xmlns:p14="http://schemas.microsoft.com/office/powerpoint/2010/main" val="1626332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TotalTime>
  <Words>3005</Words>
  <Application>Microsoft Office PowerPoint</Application>
  <PresentationFormat>On-screen Show (4:3)</PresentationFormat>
  <Paragraphs>556</Paragraphs>
  <Slides>55</Slides>
  <Notes>44</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55</vt:i4>
      </vt:variant>
    </vt:vector>
  </HeadingPairs>
  <TitlesOfParts>
    <vt:vector size="72" baseType="lpstr">
      <vt:lpstr>ＭＳ Ｐゴシック</vt:lpstr>
      <vt:lpstr>Arial</vt:lpstr>
      <vt:lpstr>Arial Rounded MT Bold</vt:lpstr>
      <vt:lpstr>Calibri</vt:lpstr>
      <vt:lpstr>Cambria</vt:lpstr>
      <vt:lpstr>Century Gothic</vt:lpstr>
      <vt:lpstr>Comic Sans MS</vt:lpstr>
      <vt:lpstr>Helvetica</vt:lpstr>
      <vt:lpstr>JoannaMT-Bold</vt:lpstr>
      <vt:lpstr>Lucida Bright</vt:lpstr>
      <vt:lpstr>Times New Roman</vt:lpstr>
      <vt:lpstr>Verdana</vt:lpstr>
      <vt:lpstr>Wingdings</vt:lpstr>
      <vt:lpstr>Office Theme</vt:lpstr>
      <vt:lpstr>Default Design</vt:lpstr>
      <vt:lpstr>1_Default Design</vt:lpstr>
      <vt:lpstr>2_Default Design</vt:lpstr>
      <vt:lpstr>PowerPoint Presentation</vt:lpstr>
      <vt:lpstr>Reasons for establishing the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Recovery Federal Interagency Operational Plan</vt:lpstr>
      <vt:lpstr>PowerPoint Presentation</vt:lpstr>
      <vt:lpstr>PowerPoint Presentation</vt:lpstr>
      <vt:lpstr>PowerPoint Presentation</vt:lpstr>
      <vt:lpstr>PowerPoint Presentation</vt:lpstr>
      <vt:lpstr>Advanced Evaluation Report</vt:lpstr>
      <vt:lpstr>Benefits of Advance Evaluation</vt:lpstr>
      <vt:lpstr>What kinds of information do we need?</vt:lpstr>
      <vt:lpstr>What kinds of information do we need?</vt:lpstr>
      <vt:lpstr>PowerPoint Presentation</vt:lpstr>
      <vt:lpstr>RSF Activation and Deployment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SheaBrianna Christilaw</dc:creator>
  <cp:lastModifiedBy>Diamond, Michelle</cp:lastModifiedBy>
  <cp:revision>39</cp:revision>
  <dcterms:created xsi:type="dcterms:W3CDTF">2013-10-31T13:37:35Z</dcterms:created>
  <dcterms:modified xsi:type="dcterms:W3CDTF">2016-10-19T18:03:10Z</dcterms:modified>
</cp:coreProperties>
</file>